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26"/>
  </p:notesMasterIdLst>
  <p:sldIdLst>
    <p:sldId id="272" r:id="rId2"/>
    <p:sldId id="274" r:id="rId3"/>
    <p:sldId id="269" r:id="rId4"/>
    <p:sldId id="258" r:id="rId5"/>
    <p:sldId id="278" r:id="rId6"/>
    <p:sldId id="280" r:id="rId7"/>
    <p:sldId id="260" r:id="rId8"/>
    <p:sldId id="277" r:id="rId9"/>
    <p:sldId id="262" r:id="rId10"/>
    <p:sldId id="270" r:id="rId11"/>
    <p:sldId id="279" r:id="rId12"/>
    <p:sldId id="283" r:id="rId13"/>
    <p:sldId id="273" r:id="rId14"/>
    <p:sldId id="275" r:id="rId15"/>
    <p:sldId id="284" r:id="rId16"/>
    <p:sldId id="282" r:id="rId17"/>
    <p:sldId id="261" r:id="rId18"/>
    <p:sldId id="264" r:id="rId19"/>
    <p:sldId id="271" r:id="rId20"/>
    <p:sldId id="285" r:id="rId21"/>
    <p:sldId id="286" r:id="rId22"/>
    <p:sldId id="266" r:id="rId23"/>
    <p:sldId id="267" r:id="rId24"/>
    <p:sldId id="26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595F"/>
    <a:srgbClr val="FF3300"/>
    <a:srgbClr val="ACDCF3"/>
    <a:srgbClr val="76B4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97"/>
    <p:restoredTop sz="74156" autoAdjust="0"/>
  </p:normalViewPr>
  <p:slideViewPr>
    <p:cSldViewPr snapToGrid="0" snapToObjects="1">
      <p:cViewPr>
        <p:scale>
          <a:sx n="100" d="100"/>
          <a:sy n="100" d="100"/>
        </p:scale>
        <p:origin x="144"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EE4EA8-1E68-6643-B6F2-6B3C5D08C320}" type="datetimeFigureOut">
              <a:rPr lang="en-US" smtClean="0"/>
              <a:t>4/6/21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AF50A-194B-6141-AFD8-25A39D1F4DE3}" type="slidenum">
              <a:rPr lang="en-US" smtClean="0"/>
              <a:t>‹#›</a:t>
            </a:fld>
            <a:endParaRPr lang="en-US"/>
          </a:p>
        </p:txBody>
      </p:sp>
    </p:spTree>
    <p:extLst>
      <p:ext uri="{BB962C8B-B14F-4D97-AF65-F5344CB8AC3E}">
        <p14:creationId xmlns:p14="http://schemas.microsoft.com/office/powerpoint/2010/main" val="2346515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1</a:t>
            </a:fld>
            <a:endParaRPr lang="en-US"/>
          </a:p>
        </p:txBody>
      </p:sp>
    </p:spTree>
    <p:extLst>
      <p:ext uri="{BB962C8B-B14F-4D97-AF65-F5344CB8AC3E}">
        <p14:creationId xmlns:p14="http://schemas.microsoft.com/office/powerpoint/2010/main" val="483656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I check the locations, there is no specific location that has a high price per booking. It's looking pretty even the booking prices, and the same happens with the availability; nothing is showing that some locations are busier than others.  When I study the correlations of these, there are no connections between location and price and location with availability. </a:t>
            </a:r>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10</a:t>
            </a:fld>
            <a:endParaRPr lang="en-US"/>
          </a:p>
        </p:txBody>
      </p:sp>
    </p:spTree>
    <p:extLst>
      <p:ext uri="{BB962C8B-B14F-4D97-AF65-F5344CB8AC3E}">
        <p14:creationId xmlns:p14="http://schemas.microsoft.com/office/powerpoint/2010/main" val="3206541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you selected the reference point</a:t>
            </a:r>
          </a:p>
          <a:p>
            <a:r>
              <a:rPr lang="en-US" dirty="0"/>
              <a:t>- Explain that there isn’t a correlation (flat regression line) and why I think it would have made a significant difference if you choose a different reference point </a:t>
            </a:r>
          </a:p>
        </p:txBody>
      </p:sp>
      <p:sp>
        <p:nvSpPr>
          <p:cNvPr id="4" name="Slide Number Placeholder 3"/>
          <p:cNvSpPr>
            <a:spLocks noGrp="1"/>
          </p:cNvSpPr>
          <p:nvPr>
            <p:ph type="sldNum" sz="quarter" idx="5"/>
          </p:nvPr>
        </p:nvSpPr>
        <p:spPr/>
        <p:txBody>
          <a:bodyPr/>
          <a:lstStyle/>
          <a:p>
            <a:fld id="{F24AF50A-194B-6141-AFD8-25A39D1F4DE3}" type="slidenum">
              <a:rPr lang="en-US" smtClean="0"/>
              <a:t>11</a:t>
            </a:fld>
            <a:endParaRPr lang="en-US"/>
          </a:p>
        </p:txBody>
      </p:sp>
    </p:spTree>
    <p:extLst>
      <p:ext uri="{BB962C8B-B14F-4D97-AF65-F5344CB8AC3E}">
        <p14:creationId xmlns:p14="http://schemas.microsoft.com/office/powerpoint/2010/main" val="3130356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Units available in </a:t>
            </a:r>
            <a:r>
              <a:rPr lang="en-US" dirty="0" err="1"/>
              <a:t>Seatlle</a:t>
            </a:r>
            <a:r>
              <a:rPr lang="en-US" dirty="0"/>
              <a:t> </a:t>
            </a:r>
          </a:p>
        </p:txBody>
      </p:sp>
      <p:sp>
        <p:nvSpPr>
          <p:cNvPr id="4" name="Slide Number Placeholder 3"/>
          <p:cNvSpPr>
            <a:spLocks noGrp="1"/>
          </p:cNvSpPr>
          <p:nvPr>
            <p:ph type="sldNum" sz="quarter" idx="5"/>
          </p:nvPr>
        </p:nvSpPr>
        <p:spPr/>
        <p:txBody>
          <a:bodyPr/>
          <a:lstStyle/>
          <a:p>
            <a:fld id="{F24AF50A-194B-6141-AFD8-25A39D1F4DE3}" type="slidenum">
              <a:rPr lang="en-US" smtClean="0"/>
              <a:t>13</a:t>
            </a:fld>
            <a:endParaRPr lang="en-US"/>
          </a:p>
        </p:txBody>
      </p:sp>
    </p:spTree>
    <p:extLst>
      <p:ext uri="{BB962C8B-B14F-4D97-AF65-F5344CB8AC3E}">
        <p14:creationId xmlns:p14="http://schemas.microsoft.com/office/powerpoint/2010/main" val="3689953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 means unit was fully booked over the year</a:t>
            </a:r>
          </a:p>
          <a:p>
            <a:r>
              <a:rPr lang="en-US" dirty="0"/>
              <a:t>1 = not booked</a:t>
            </a:r>
          </a:p>
          <a:p>
            <a:endParaRPr lang="en-US" dirty="0"/>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14</a:t>
            </a:fld>
            <a:endParaRPr lang="en-US"/>
          </a:p>
        </p:txBody>
      </p:sp>
    </p:spTree>
    <p:extLst>
      <p:ext uri="{BB962C8B-B14F-4D97-AF65-F5344CB8AC3E}">
        <p14:creationId xmlns:p14="http://schemas.microsoft.com/office/powerpoint/2010/main" val="533640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 means unit was fully booked over the year</a:t>
            </a:r>
          </a:p>
          <a:p>
            <a:r>
              <a:rPr lang="en-US" dirty="0"/>
              <a:t>1 = not booked</a:t>
            </a:r>
          </a:p>
          <a:p>
            <a:endParaRPr lang="en-US" dirty="0"/>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15</a:t>
            </a:fld>
            <a:endParaRPr lang="en-US"/>
          </a:p>
        </p:txBody>
      </p:sp>
    </p:spTree>
    <p:extLst>
      <p:ext uri="{BB962C8B-B14F-4D97-AF65-F5344CB8AC3E}">
        <p14:creationId xmlns:p14="http://schemas.microsoft.com/office/powerpoint/2010/main" val="1126548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Spatial and temporal analysis of booking  prices and availability</a:t>
            </a:r>
          </a:p>
        </p:txBody>
      </p:sp>
      <p:sp>
        <p:nvSpPr>
          <p:cNvPr id="4" name="Slide Number Placeholder 3"/>
          <p:cNvSpPr>
            <a:spLocks noGrp="1"/>
          </p:cNvSpPr>
          <p:nvPr>
            <p:ph type="sldNum" sz="quarter" idx="5"/>
          </p:nvPr>
        </p:nvSpPr>
        <p:spPr/>
        <p:txBody>
          <a:bodyPr/>
          <a:lstStyle/>
          <a:p>
            <a:fld id="{F24AF50A-194B-6141-AFD8-25A39D1F4DE3}" type="slidenum">
              <a:rPr lang="en-US" smtClean="0"/>
              <a:t>16</a:t>
            </a:fld>
            <a:endParaRPr lang="en-US"/>
          </a:p>
        </p:txBody>
      </p:sp>
    </p:spTree>
    <p:extLst>
      <p:ext uri="{BB962C8B-B14F-4D97-AF65-F5344CB8AC3E}">
        <p14:creationId xmlns:p14="http://schemas.microsoft.com/office/powerpoint/2010/main" val="3039949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we study the correlation, we can see the cleaning fee has a weak correlation with the monthly availability. This is good because this tells us that people will keep booking if we put a cleaning fee. But have a moderate relationship with the booking price. And when we know the accommodation has a strong relationship with cost and cleaning fee.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Accommodation is the # of people staying</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And when we see the scatterplot of Price and cleaning fee shows that sometimes the higher the booking price, the higher the cleaning fee could be. The same happens with the accommodation. The more people stay in Airbnb, the higher the cleaning fee and booking price could be. </a:t>
            </a:r>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17</a:t>
            </a:fld>
            <a:endParaRPr lang="en-US"/>
          </a:p>
        </p:txBody>
      </p:sp>
    </p:spTree>
    <p:extLst>
      <p:ext uri="{BB962C8B-B14F-4D97-AF65-F5344CB8AC3E}">
        <p14:creationId xmlns:p14="http://schemas.microsoft.com/office/powerpoint/2010/main" val="1069076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we study the correlation, we can see the cleaning fee has a weak correlation with the monthly availability. This is good because this tells us that people will keep booking if we put a cleaning fee. But have a moderate relationship with the booking price. And when we know the accommodation has a strong relationship with cost and cleaning fee.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And when we see the scatterplot of Price and cleaning fee shows that sometimes the higher the booking price, the higher the cleaning fee could be. The same happens with the accommodation. The more people stay in Airbnb, the higher the cleaning fee and booking price could be. </a:t>
            </a:r>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18</a:t>
            </a:fld>
            <a:endParaRPr lang="en-US"/>
          </a:p>
        </p:txBody>
      </p:sp>
    </p:spTree>
    <p:extLst>
      <p:ext uri="{BB962C8B-B14F-4D97-AF65-F5344CB8AC3E}">
        <p14:creationId xmlns:p14="http://schemas.microsoft.com/office/powerpoint/2010/main" val="1152802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process, we are going to build and train five different types of linear regression models which are the OLS model, Ridge regression model, Lasso regression model, Bayesian regression model, Elastic Net regression model. For all the models, we are going to use the pre-built algorithms provided by the scikit-learn package in python. And the process for all the models are the same, first, we define a variable to store the model algorithm, next, we fit the train set variables into the model, and finally make some predictions in the test set.</a:t>
            </a:r>
          </a:p>
        </p:txBody>
      </p:sp>
      <p:sp>
        <p:nvSpPr>
          <p:cNvPr id="4" name="Slide Number Placeholder 3"/>
          <p:cNvSpPr>
            <a:spLocks noGrp="1"/>
          </p:cNvSpPr>
          <p:nvPr>
            <p:ph type="sldNum" sz="quarter" idx="5"/>
          </p:nvPr>
        </p:nvSpPr>
        <p:spPr/>
        <p:txBody>
          <a:bodyPr/>
          <a:lstStyle/>
          <a:p>
            <a:fld id="{F24AF50A-194B-6141-AFD8-25A39D1F4DE3}" type="slidenum">
              <a:rPr lang="en-US" smtClean="0"/>
              <a:t>20</a:t>
            </a:fld>
            <a:endParaRPr lang="en-US"/>
          </a:p>
        </p:txBody>
      </p:sp>
    </p:spTree>
    <p:extLst>
      <p:ext uri="{BB962C8B-B14F-4D97-AF65-F5344CB8AC3E}">
        <p14:creationId xmlns:p14="http://schemas.microsoft.com/office/powerpoint/2010/main" val="3553850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21</a:t>
            </a:fld>
            <a:endParaRPr lang="en-US"/>
          </a:p>
        </p:txBody>
      </p:sp>
    </p:spTree>
    <p:extLst>
      <p:ext uri="{BB962C8B-B14F-4D97-AF65-F5344CB8AC3E}">
        <p14:creationId xmlns:p14="http://schemas.microsoft.com/office/powerpoint/2010/main" val="2134856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2</a:t>
            </a:fld>
            <a:endParaRPr lang="en-US"/>
          </a:p>
        </p:txBody>
      </p:sp>
    </p:spTree>
    <p:extLst>
      <p:ext uri="{BB962C8B-B14F-4D97-AF65-F5344CB8AC3E}">
        <p14:creationId xmlns:p14="http://schemas.microsoft.com/office/powerpoint/2010/main" val="36174024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22</a:t>
            </a:fld>
            <a:endParaRPr lang="en-US"/>
          </a:p>
        </p:txBody>
      </p:sp>
    </p:spTree>
    <p:extLst>
      <p:ext uri="{BB962C8B-B14F-4D97-AF65-F5344CB8AC3E}">
        <p14:creationId xmlns:p14="http://schemas.microsoft.com/office/powerpoint/2010/main" val="1034217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23</a:t>
            </a:fld>
            <a:endParaRPr lang="en-US"/>
          </a:p>
        </p:txBody>
      </p:sp>
    </p:spTree>
    <p:extLst>
      <p:ext uri="{BB962C8B-B14F-4D97-AF65-F5344CB8AC3E}">
        <p14:creationId xmlns:p14="http://schemas.microsoft.com/office/powerpoint/2010/main" val="127928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a:t>
            </a:r>
            <a:r>
              <a:rPr lang="en-US" dirty="0" err="1"/>
              <a:t>Ws</a:t>
            </a:r>
            <a:r>
              <a:rPr lang="en-US" dirty="0"/>
              <a:t>:</a:t>
            </a:r>
          </a:p>
          <a:p>
            <a:endParaRPr lang="en-US" dirty="0"/>
          </a:p>
          <a:p>
            <a:r>
              <a:rPr lang="en-US" dirty="0"/>
              <a:t>-   Who is the client? – Airbnb owner</a:t>
            </a:r>
          </a:p>
          <a:p>
            <a:pPr marL="171450" indent="-171450">
              <a:buFontTx/>
              <a:buChar char="-"/>
            </a:pPr>
            <a:r>
              <a:rPr lang="en-US" dirty="0"/>
              <a:t>Where he lives/has Airbnb units? Seattle</a:t>
            </a:r>
          </a:p>
          <a:p>
            <a:pPr marL="171450" indent="-171450">
              <a:buFontTx/>
              <a:buChar char="-"/>
            </a:pPr>
            <a:r>
              <a:rPr lang="en-US" dirty="0"/>
              <a:t>Why the client reached out to you? (what he wants to know?) – the client wants to know if adding a cleaning will affect the number of bookings in his/her units</a:t>
            </a:r>
          </a:p>
          <a:p>
            <a:pPr marL="0" indent="0">
              <a:buFontTx/>
              <a:buNone/>
            </a:pPr>
            <a:endParaRPr lang="en-US" dirty="0"/>
          </a:p>
          <a:p>
            <a:pPr marL="171450" indent="-171450">
              <a:buFontTx/>
              <a:buChar char="-"/>
            </a:pPr>
            <a:r>
              <a:rPr lang="en-US" dirty="0"/>
              <a:t>What timeframe are you using to answer the question, why 2016?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3</a:t>
            </a:fld>
            <a:endParaRPr lang="en-US"/>
          </a:p>
        </p:txBody>
      </p:sp>
    </p:spTree>
    <p:extLst>
      <p:ext uri="{BB962C8B-B14F-4D97-AF65-F5344CB8AC3E}">
        <p14:creationId xmlns:p14="http://schemas.microsoft.com/office/powerpoint/2010/main" val="1923965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which parameters you are going to focus</a:t>
            </a:r>
          </a:p>
          <a:p>
            <a:endParaRPr lang="en-US" dirty="0"/>
          </a:p>
          <a:p>
            <a:endParaRPr lang="en-US" dirty="0"/>
          </a:p>
          <a:p>
            <a:r>
              <a:rPr lang="en-US" dirty="0"/>
              <a:t>Distance calculation</a:t>
            </a:r>
          </a:p>
        </p:txBody>
      </p:sp>
      <p:sp>
        <p:nvSpPr>
          <p:cNvPr id="4" name="Slide Number Placeholder 3"/>
          <p:cNvSpPr>
            <a:spLocks noGrp="1"/>
          </p:cNvSpPr>
          <p:nvPr>
            <p:ph type="sldNum" sz="quarter" idx="5"/>
          </p:nvPr>
        </p:nvSpPr>
        <p:spPr/>
        <p:txBody>
          <a:bodyPr/>
          <a:lstStyle/>
          <a:p>
            <a:fld id="{F24AF50A-194B-6141-AFD8-25A39D1F4DE3}" type="slidenum">
              <a:rPr lang="en-US" smtClean="0"/>
              <a:t>4</a:t>
            </a:fld>
            <a:endParaRPr lang="en-US"/>
          </a:p>
        </p:txBody>
      </p:sp>
    </p:spTree>
    <p:extLst>
      <p:ext uri="{BB962C8B-B14F-4D97-AF65-F5344CB8AC3E}">
        <p14:creationId xmlns:p14="http://schemas.microsoft.com/office/powerpoint/2010/main" val="123197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5</a:t>
            </a:fld>
            <a:endParaRPr lang="en-US"/>
          </a:p>
        </p:txBody>
      </p:sp>
    </p:spTree>
    <p:extLst>
      <p:ext uri="{BB962C8B-B14F-4D97-AF65-F5344CB8AC3E}">
        <p14:creationId xmlns:p14="http://schemas.microsoft.com/office/powerpoint/2010/main" val="1674799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Airbnb market has different property types, and the data shows the customer frequently book Apartments and houses. The average price of a house booking per day is $132.35 and an apartment $122.93. The additional charge, like cleaning fees, has an average of $42.24 for houses and $38.58 for an apartment. </a:t>
            </a:r>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6</a:t>
            </a:fld>
            <a:endParaRPr lang="en-US"/>
          </a:p>
        </p:txBody>
      </p:sp>
    </p:spTree>
    <p:extLst>
      <p:ext uri="{BB962C8B-B14F-4D97-AF65-F5344CB8AC3E}">
        <p14:creationId xmlns:p14="http://schemas.microsoft.com/office/powerpoint/2010/main" val="2270697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Airbnb market has different property types, and the data shows the customer frequently book Apartments and houses. The average price of a house booking per day is $132.35 and an apartment $122.93. The additional charge, like cleaning fees, has an average of $42.24 for houses and $38.58 for an apartment. </a:t>
            </a:r>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7</a:t>
            </a:fld>
            <a:endParaRPr lang="en-US"/>
          </a:p>
        </p:txBody>
      </p:sp>
    </p:spTree>
    <p:extLst>
      <p:ext uri="{BB962C8B-B14F-4D97-AF65-F5344CB8AC3E}">
        <p14:creationId xmlns:p14="http://schemas.microsoft.com/office/powerpoint/2010/main" val="3949868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Spatial and temporal analysis of booking  prices and availability</a:t>
            </a:r>
          </a:p>
        </p:txBody>
      </p:sp>
      <p:sp>
        <p:nvSpPr>
          <p:cNvPr id="4" name="Slide Number Placeholder 3"/>
          <p:cNvSpPr>
            <a:spLocks noGrp="1"/>
          </p:cNvSpPr>
          <p:nvPr>
            <p:ph type="sldNum" sz="quarter" idx="5"/>
          </p:nvPr>
        </p:nvSpPr>
        <p:spPr/>
        <p:txBody>
          <a:bodyPr/>
          <a:lstStyle/>
          <a:p>
            <a:fld id="{F24AF50A-194B-6141-AFD8-25A39D1F4DE3}" type="slidenum">
              <a:rPr lang="en-US" smtClean="0"/>
              <a:t>8</a:t>
            </a:fld>
            <a:endParaRPr lang="en-US"/>
          </a:p>
        </p:txBody>
      </p:sp>
    </p:spTree>
    <p:extLst>
      <p:ext uri="{BB962C8B-B14F-4D97-AF65-F5344CB8AC3E}">
        <p14:creationId xmlns:p14="http://schemas.microsoft.com/office/powerpoint/2010/main" val="349091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Exploratory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data that was provided is from 2016 and has 134,000 listing entries. And the first thing that I want to investigate is how Airbnb behaves throughout the year. The average price per booking slowly increases in March, and the highest season is in summer, and the availability stays consistent through 2016. This is vital information to know what price the booking price should be.</a:t>
            </a:r>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9</a:t>
            </a:fld>
            <a:endParaRPr lang="en-US"/>
          </a:p>
        </p:txBody>
      </p:sp>
    </p:spTree>
    <p:extLst>
      <p:ext uri="{BB962C8B-B14F-4D97-AF65-F5344CB8AC3E}">
        <p14:creationId xmlns:p14="http://schemas.microsoft.com/office/powerpoint/2010/main" val="60204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671AB-F68D-41ED-9234-C813F92F3E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3183CE-F974-4922-9E1D-1192A73EE6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7A6134-EE1D-42CA-A1C4-4231E80CCEE7}"/>
              </a:ext>
            </a:extLst>
          </p:cNvPr>
          <p:cNvSpPr>
            <a:spLocks noGrp="1"/>
          </p:cNvSpPr>
          <p:nvPr>
            <p:ph type="dt" sz="half" idx="10"/>
          </p:nvPr>
        </p:nvSpPr>
        <p:spPr/>
        <p:txBody>
          <a:bodyPr/>
          <a:lstStyle/>
          <a:p>
            <a:fld id="{72345051-2045-45DA-935E-2E3CA1A69ADC}" type="datetimeFigureOut">
              <a:rPr lang="en-US" smtClean="0"/>
              <a:t>4/6/21</a:t>
            </a:fld>
            <a:endParaRPr lang="en-US" dirty="0"/>
          </a:p>
        </p:txBody>
      </p:sp>
      <p:sp>
        <p:nvSpPr>
          <p:cNvPr id="5" name="Footer Placeholder 4">
            <a:extLst>
              <a:ext uri="{FF2B5EF4-FFF2-40B4-BE49-F238E27FC236}">
                <a16:creationId xmlns:a16="http://schemas.microsoft.com/office/drawing/2014/main" id="{604E7FC0-670F-4D56-8B17-62D180A07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0EA55C-57B2-40C9-9204-B7EDE500EFE0}"/>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01525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85A7D-1AE8-47FC-93FE-27A941DE57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E3E3FD-8970-465F-AC1A-8390A63CF4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15061F-00B4-43F3-ACBE-D839B64B95C7}"/>
              </a:ext>
            </a:extLst>
          </p:cNvPr>
          <p:cNvSpPr>
            <a:spLocks noGrp="1"/>
          </p:cNvSpPr>
          <p:nvPr>
            <p:ph type="dt" sz="half" idx="10"/>
          </p:nvPr>
        </p:nvSpPr>
        <p:spPr/>
        <p:txBody>
          <a:bodyPr/>
          <a:lstStyle/>
          <a:p>
            <a:fld id="{72345051-2045-45DA-935E-2E3CA1A69ADC}" type="datetimeFigureOut">
              <a:rPr lang="en-US" smtClean="0"/>
              <a:t>4/6/21</a:t>
            </a:fld>
            <a:endParaRPr lang="en-US"/>
          </a:p>
        </p:txBody>
      </p:sp>
      <p:sp>
        <p:nvSpPr>
          <p:cNvPr id="5" name="Footer Placeholder 4">
            <a:extLst>
              <a:ext uri="{FF2B5EF4-FFF2-40B4-BE49-F238E27FC236}">
                <a16:creationId xmlns:a16="http://schemas.microsoft.com/office/drawing/2014/main" id="{2589F761-DED8-4C7E-820E-8346BADDB1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6DA26-3650-4AD2-94F0-B6AB893EC551}"/>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757002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37E5BC-A595-4E47-8512-3C64E7EB50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BE9DCD-15C1-439F-8C16-0DC3DAAC51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DBA4E-A39C-4BD1-A854-863D8A871763}"/>
              </a:ext>
            </a:extLst>
          </p:cNvPr>
          <p:cNvSpPr>
            <a:spLocks noGrp="1"/>
          </p:cNvSpPr>
          <p:nvPr>
            <p:ph type="dt" sz="half" idx="10"/>
          </p:nvPr>
        </p:nvSpPr>
        <p:spPr/>
        <p:txBody>
          <a:bodyPr/>
          <a:lstStyle/>
          <a:p>
            <a:fld id="{72345051-2045-45DA-935E-2E3CA1A69ADC}" type="datetimeFigureOut">
              <a:rPr lang="en-US" smtClean="0"/>
              <a:t>4/6/21</a:t>
            </a:fld>
            <a:endParaRPr lang="en-US"/>
          </a:p>
        </p:txBody>
      </p:sp>
      <p:sp>
        <p:nvSpPr>
          <p:cNvPr id="5" name="Footer Placeholder 4">
            <a:extLst>
              <a:ext uri="{FF2B5EF4-FFF2-40B4-BE49-F238E27FC236}">
                <a16:creationId xmlns:a16="http://schemas.microsoft.com/office/drawing/2014/main" id="{DC2A035A-2AE1-4664-B8B5-55FF1669E9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9AAF98-9990-4E27-A08D-3C9946386A27}"/>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2821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AD285-6C7B-423E-9EE6-4BBB2F6DE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F35B59-3DA0-44A4-950C-B3972595A1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FF5FEF-3A38-4441-A12E-28654872E7EB}"/>
              </a:ext>
            </a:extLst>
          </p:cNvPr>
          <p:cNvSpPr>
            <a:spLocks noGrp="1"/>
          </p:cNvSpPr>
          <p:nvPr>
            <p:ph type="dt" sz="half" idx="10"/>
          </p:nvPr>
        </p:nvSpPr>
        <p:spPr/>
        <p:txBody>
          <a:bodyPr/>
          <a:lstStyle/>
          <a:p>
            <a:fld id="{72345051-2045-45DA-935E-2E3CA1A69ADC}" type="datetimeFigureOut">
              <a:rPr lang="en-US" smtClean="0"/>
              <a:t>4/6/21</a:t>
            </a:fld>
            <a:endParaRPr lang="en-US"/>
          </a:p>
        </p:txBody>
      </p:sp>
      <p:sp>
        <p:nvSpPr>
          <p:cNvPr id="5" name="Footer Placeholder 4">
            <a:extLst>
              <a:ext uri="{FF2B5EF4-FFF2-40B4-BE49-F238E27FC236}">
                <a16:creationId xmlns:a16="http://schemas.microsoft.com/office/drawing/2014/main" id="{4C3FFE0B-C8F6-43A6-AD95-11AC44FB2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E90F5-3C7E-40C2-8045-B46CDD9F98F6}"/>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47818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B4F5-5887-492C-B5FD-2A8F3DFCA1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933997-19B0-471E-B7BF-D898BAC9AD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B3F8D2-B327-49AD-BA9F-F016CAFE292E}"/>
              </a:ext>
            </a:extLst>
          </p:cNvPr>
          <p:cNvSpPr>
            <a:spLocks noGrp="1"/>
          </p:cNvSpPr>
          <p:nvPr>
            <p:ph type="dt" sz="half" idx="10"/>
          </p:nvPr>
        </p:nvSpPr>
        <p:spPr/>
        <p:txBody>
          <a:bodyPr/>
          <a:lstStyle/>
          <a:p>
            <a:fld id="{72345051-2045-45DA-935E-2E3CA1A69ADC}" type="datetimeFigureOut">
              <a:rPr lang="en-US" smtClean="0"/>
              <a:t>4/6/21</a:t>
            </a:fld>
            <a:endParaRPr lang="en-US"/>
          </a:p>
        </p:txBody>
      </p:sp>
      <p:sp>
        <p:nvSpPr>
          <p:cNvPr id="5" name="Footer Placeholder 4">
            <a:extLst>
              <a:ext uri="{FF2B5EF4-FFF2-40B4-BE49-F238E27FC236}">
                <a16:creationId xmlns:a16="http://schemas.microsoft.com/office/drawing/2014/main" id="{B87ADB26-B52B-40CF-8A7A-9DF688F03C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308BA-8E5D-47CE-904E-97F3005805C6}"/>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394432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212A0-9DFF-4D13-9DEB-040F267C74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1CF3D4-904C-4D9A-A0A7-362A5FC25A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0E7554-1360-4708-9E7B-E59F61CEEC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C84D02-4408-4566-80C6-2F1846064274}"/>
              </a:ext>
            </a:extLst>
          </p:cNvPr>
          <p:cNvSpPr>
            <a:spLocks noGrp="1"/>
          </p:cNvSpPr>
          <p:nvPr>
            <p:ph type="dt" sz="half" idx="10"/>
          </p:nvPr>
        </p:nvSpPr>
        <p:spPr/>
        <p:txBody>
          <a:bodyPr/>
          <a:lstStyle/>
          <a:p>
            <a:fld id="{72345051-2045-45DA-935E-2E3CA1A69ADC}" type="datetimeFigureOut">
              <a:rPr lang="en-US" smtClean="0"/>
              <a:t>4/6/21</a:t>
            </a:fld>
            <a:endParaRPr lang="en-US"/>
          </a:p>
        </p:txBody>
      </p:sp>
      <p:sp>
        <p:nvSpPr>
          <p:cNvPr id="6" name="Footer Placeholder 5">
            <a:extLst>
              <a:ext uri="{FF2B5EF4-FFF2-40B4-BE49-F238E27FC236}">
                <a16:creationId xmlns:a16="http://schemas.microsoft.com/office/drawing/2014/main" id="{DE02D19E-C5DB-454A-8488-4C76E48FB0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DC424D-2579-41E3-9C1D-063094BBCC1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1834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31B04-57B2-4CA2-8BB1-4234AADBB2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C3B640-D1D6-481A-AFBC-31872CECB5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CF6EA3-3834-4AEC-85F7-472C045271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EC4ECA-A7F3-42A1-9E0E-5FF6A2F659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B8DA5F-0FE8-4810-A02E-F5B9A9B2A1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0975AC-C9C1-490C-A10E-A92EA891F5BC}"/>
              </a:ext>
            </a:extLst>
          </p:cNvPr>
          <p:cNvSpPr>
            <a:spLocks noGrp="1"/>
          </p:cNvSpPr>
          <p:nvPr>
            <p:ph type="dt" sz="half" idx="10"/>
          </p:nvPr>
        </p:nvSpPr>
        <p:spPr/>
        <p:txBody>
          <a:bodyPr/>
          <a:lstStyle/>
          <a:p>
            <a:fld id="{72345051-2045-45DA-935E-2E3CA1A69ADC}" type="datetimeFigureOut">
              <a:rPr lang="en-US" smtClean="0"/>
              <a:t>4/6/21</a:t>
            </a:fld>
            <a:endParaRPr lang="en-US"/>
          </a:p>
        </p:txBody>
      </p:sp>
      <p:sp>
        <p:nvSpPr>
          <p:cNvPr id="8" name="Footer Placeholder 7">
            <a:extLst>
              <a:ext uri="{FF2B5EF4-FFF2-40B4-BE49-F238E27FC236}">
                <a16:creationId xmlns:a16="http://schemas.microsoft.com/office/drawing/2014/main" id="{D8853FCB-131E-4F62-AA1F-48F04E2629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42FB97-D6EC-41B0-87FC-8F1BD4BBB76E}"/>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52066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0D9A7-2E0E-42AD-BD15-7C06011038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59A76A-C7A5-4F0E-9419-585631A47ABA}"/>
              </a:ext>
            </a:extLst>
          </p:cNvPr>
          <p:cNvSpPr>
            <a:spLocks noGrp="1"/>
          </p:cNvSpPr>
          <p:nvPr>
            <p:ph type="dt" sz="half" idx="10"/>
          </p:nvPr>
        </p:nvSpPr>
        <p:spPr/>
        <p:txBody>
          <a:bodyPr/>
          <a:lstStyle/>
          <a:p>
            <a:fld id="{72345051-2045-45DA-935E-2E3CA1A69ADC}" type="datetimeFigureOut">
              <a:rPr lang="en-US" smtClean="0"/>
              <a:t>4/6/21</a:t>
            </a:fld>
            <a:endParaRPr lang="en-US"/>
          </a:p>
        </p:txBody>
      </p:sp>
      <p:sp>
        <p:nvSpPr>
          <p:cNvPr id="4" name="Footer Placeholder 3">
            <a:extLst>
              <a:ext uri="{FF2B5EF4-FFF2-40B4-BE49-F238E27FC236}">
                <a16:creationId xmlns:a16="http://schemas.microsoft.com/office/drawing/2014/main" id="{C4708D81-C8F8-49DA-B84E-ABCA74F324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8CA95C-4EFE-43F4-A3B8-A828F1ACECB5}"/>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25259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678B53-2E72-4E7A-A9E3-4FA947815A02}"/>
              </a:ext>
            </a:extLst>
          </p:cNvPr>
          <p:cNvSpPr>
            <a:spLocks noGrp="1"/>
          </p:cNvSpPr>
          <p:nvPr>
            <p:ph type="dt" sz="half" idx="10"/>
          </p:nvPr>
        </p:nvSpPr>
        <p:spPr/>
        <p:txBody>
          <a:bodyPr/>
          <a:lstStyle/>
          <a:p>
            <a:fld id="{72345051-2045-45DA-935E-2E3CA1A69ADC}" type="datetimeFigureOut">
              <a:rPr lang="en-US" smtClean="0"/>
              <a:t>4/6/21</a:t>
            </a:fld>
            <a:endParaRPr lang="en-US"/>
          </a:p>
        </p:txBody>
      </p:sp>
      <p:sp>
        <p:nvSpPr>
          <p:cNvPr id="3" name="Footer Placeholder 2">
            <a:extLst>
              <a:ext uri="{FF2B5EF4-FFF2-40B4-BE49-F238E27FC236}">
                <a16:creationId xmlns:a16="http://schemas.microsoft.com/office/drawing/2014/main" id="{735A5F2E-E88B-4775-A6E3-DD492C184D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0361A8-579A-44E3-862E-D41D55CC1B0F}"/>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27023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331CA-0E51-4E5D-9001-657AA43724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30EA31-26DE-4566-96CD-645C88C806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56B256-DAEF-412E-9D7D-998A7DB339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D6CC5D-51EE-4909-9747-3A70A4A43376}"/>
              </a:ext>
            </a:extLst>
          </p:cNvPr>
          <p:cNvSpPr>
            <a:spLocks noGrp="1"/>
          </p:cNvSpPr>
          <p:nvPr>
            <p:ph type="dt" sz="half" idx="10"/>
          </p:nvPr>
        </p:nvSpPr>
        <p:spPr/>
        <p:txBody>
          <a:bodyPr/>
          <a:lstStyle/>
          <a:p>
            <a:fld id="{72345051-2045-45DA-935E-2E3CA1A69ADC}" type="datetimeFigureOut">
              <a:rPr lang="en-US" smtClean="0"/>
              <a:t>4/6/21</a:t>
            </a:fld>
            <a:endParaRPr lang="en-US"/>
          </a:p>
        </p:txBody>
      </p:sp>
      <p:sp>
        <p:nvSpPr>
          <p:cNvPr id="6" name="Footer Placeholder 5">
            <a:extLst>
              <a:ext uri="{FF2B5EF4-FFF2-40B4-BE49-F238E27FC236}">
                <a16:creationId xmlns:a16="http://schemas.microsoft.com/office/drawing/2014/main" id="{03136AF8-B326-4900-B3FE-E9F21966D4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5E8197-97F5-43E3-92A7-491D2BBE6921}"/>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507759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DB215-1371-4611-B275-09BC2DFD2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35DB61-118B-41B9-9A61-B9AC1C223E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11AD5E-D73B-4E0F-B2A2-9AFFC57A64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859F5E-F806-4431-9101-BDBAB213B504}"/>
              </a:ext>
            </a:extLst>
          </p:cNvPr>
          <p:cNvSpPr>
            <a:spLocks noGrp="1"/>
          </p:cNvSpPr>
          <p:nvPr>
            <p:ph type="dt" sz="half" idx="10"/>
          </p:nvPr>
        </p:nvSpPr>
        <p:spPr/>
        <p:txBody>
          <a:bodyPr/>
          <a:lstStyle/>
          <a:p>
            <a:fld id="{72345051-2045-45DA-935E-2E3CA1A69ADC}" type="datetimeFigureOut">
              <a:rPr lang="en-US" smtClean="0"/>
              <a:t>4/6/21</a:t>
            </a:fld>
            <a:endParaRPr lang="en-US"/>
          </a:p>
        </p:txBody>
      </p:sp>
      <p:sp>
        <p:nvSpPr>
          <p:cNvPr id="6" name="Footer Placeholder 5">
            <a:extLst>
              <a:ext uri="{FF2B5EF4-FFF2-40B4-BE49-F238E27FC236}">
                <a16:creationId xmlns:a16="http://schemas.microsoft.com/office/drawing/2014/main" id="{AD34D9FB-65DE-4747-89C9-08C6138E02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C42FD-A8DE-4564-88C9-FF50DD4F87EF}"/>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699389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FCA8FD-4BC9-456A-B112-A575AE46F5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B237EA-A0CB-4DF8-9271-EF94CCB3FB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4375D9-6348-474C-9D6E-3A2C20A1D8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45051-2045-45DA-935E-2E3CA1A69ADC}" type="datetimeFigureOut">
              <a:rPr lang="en-US" smtClean="0"/>
              <a:t>4/6/21</a:t>
            </a:fld>
            <a:endParaRPr lang="en-US" dirty="0"/>
          </a:p>
        </p:txBody>
      </p:sp>
      <p:sp>
        <p:nvSpPr>
          <p:cNvPr id="5" name="Footer Placeholder 4">
            <a:extLst>
              <a:ext uri="{FF2B5EF4-FFF2-40B4-BE49-F238E27FC236}">
                <a16:creationId xmlns:a16="http://schemas.microsoft.com/office/drawing/2014/main" id="{BAD02B02-47BE-4314-B023-DC5E0BF0D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62F688D-C8D5-4A5B-B829-138F88C198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60832758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43.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pn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jp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0.svg"/><Relationship Id="rId3" Type="http://schemas.openxmlformats.org/officeDocument/2006/relationships/image" Target="../media/image15.jpg"/><Relationship Id="rId7" Type="http://schemas.openxmlformats.org/officeDocument/2006/relationships/image" Target="../media/image17.svg"/><Relationship Id="rId12"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6.svg"/><Relationship Id="rId10"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5.jpg"/><Relationship Id="rId7" Type="http://schemas.openxmlformats.org/officeDocument/2006/relationships/image" Target="../media/image30.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computer, person, indoor&#10;&#10;Description automatically generated">
            <a:extLst>
              <a:ext uri="{FF2B5EF4-FFF2-40B4-BE49-F238E27FC236}">
                <a16:creationId xmlns:a16="http://schemas.microsoft.com/office/drawing/2014/main" id="{AC06F5B5-695F-4929-B9B5-3E5F4938CCC4}"/>
              </a:ext>
            </a:extLst>
          </p:cNvPr>
          <p:cNvPicPr>
            <a:picLocks noChangeAspect="1"/>
          </p:cNvPicPr>
          <p:nvPr/>
        </p:nvPicPr>
        <p:blipFill rotWithShape="1">
          <a:blip r:embed="rId3"/>
          <a:srcRect t="15730"/>
          <a:stretch/>
        </p:blipFill>
        <p:spPr>
          <a:xfrm>
            <a:off x="-3047" y="10"/>
            <a:ext cx="12191999" cy="6857990"/>
          </a:xfrm>
          <a:prstGeom prst="rect">
            <a:avLst/>
          </a:prstGeom>
        </p:spPr>
      </p:pic>
      <p:sp>
        <p:nvSpPr>
          <p:cNvPr id="22" name="Rectangle 2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8CBFC8-1E20-5846-ABD2-E5E534168AC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latin typeface="Calibri" panose="020F0502020204030204" pitchFamily="34" charset="0"/>
                <a:cs typeface="Calibri" panose="020F0502020204030204" pitchFamily="34" charset="0"/>
              </a:rPr>
              <a:t>Airbnb Cleaning fee Analysis</a:t>
            </a:r>
          </a:p>
        </p:txBody>
      </p:sp>
      <p:sp>
        <p:nvSpPr>
          <p:cNvPr id="3" name="Subtitle 2">
            <a:extLst>
              <a:ext uri="{FF2B5EF4-FFF2-40B4-BE49-F238E27FC236}">
                <a16:creationId xmlns:a16="http://schemas.microsoft.com/office/drawing/2014/main" id="{AA71B200-5F71-6A49-878B-9D6405CE5B52}"/>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latin typeface="Arial" panose="020B0604020202020204" pitchFamily="34" charset="0"/>
                <a:cs typeface="Arial" panose="020B0604020202020204" pitchFamily="34" charset="0"/>
              </a:rPr>
              <a:t>Pedro Rodriguez</a:t>
            </a:r>
          </a:p>
        </p:txBody>
      </p:sp>
    </p:spTree>
    <p:extLst>
      <p:ext uri="{BB962C8B-B14F-4D97-AF65-F5344CB8AC3E}">
        <p14:creationId xmlns:p14="http://schemas.microsoft.com/office/powerpoint/2010/main" val="50632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9" descr="Map&#10;&#10;Description automatically generated">
            <a:extLst>
              <a:ext uri="{FF2B5EF4-FFF2-40B4-BE49-F238E27FC236}">
                <a16:creationId xmlns:a16="http://schemas.microsoft.com/office/drawing/2014/main" id="{AB9FE1EF-E246-3B45-AF6E-A8F0B7CECB0F}"/>
              </a:ext>
            </a:extLst>
          </p:cNvPr>
          <p:cNvPicPr>
            <a:picLocks noChangeAspect="1"/>
          </p:cNvPicPr>
          <p:nvPr/>
        </p:nvPicPr>
        <p:blipFill rotWithShape="1">
          <a:blip r:embed="rId3"/>
          <a:srcRect l="24015" t="6041" r="16345" b="1078"/>
          <a:stretch/>
        </p:blipFill>
        <p:spPr>
          <a:xfrm>
            <a:off x="6281159" y="-16267"/>
            <a:ext cx="6283418" cy="6874267"/>
          </a:xfrm>
          <a:prstGeom prst="rect">
            <a:avLst/>
          </a:prstGeom>
        </p:spPr>
      </p:pic>
      <p:sp>
        <p:nvSpPr>
          <p:cNvPr id="12" name="Title 1">
            <a:extLst>
              <a:ext uri="{FF2B5EF4-FFF2-40B4-BE49-F238E27FC236}">
                <a16:creationId xmlns:a16="http://schemas.microsoft.com/office/drawing/2014/main" id="{5174B70B-D3A7-4BA2-9FD1-88F776F1065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Exploratory analysis</a:t>
            </a:r>
          </a:p>
        </p:txBody>
      </p:sp>
      <p:grpSp>
        <p:nvGrpSpPr>
          <p:cNvPr id="17" name="Group 16">
            <a:extLst>
              <a:ext uri="{FF2B5EF4-FFF2-40B4-BE49-F238E27FC236}">
                <a16:creationId xmlns:a16="http://schemas.microsoft.com/office/drawing/2014/main" id="{ACE9EA05-AA56-4817-B311-9701769E17D1}"/>
              </a:ext>
            </a:extLst>
          </p:cNvPr>
          <p:cNvGrpSpPr/>
          <p:nvPr/>
        </p:nvGrpSpPr>
        <p:grpSpPr>
          <a:xfrm>
            <a:off x="1505489" y="2620484"/>
            <a:ext cx="2835509" cy="1249509"/>
            <a:chOff x="1444830" y="1919454"/>
            <a:chExt cx="2835509" cy="1249509"/>
          </a:xfrm>
        </p:grpSpPr>
        <p:sp>
          <p:nvSpPr>
            <p:cNvPr id="18" name="Oval 17">
              <a:extLst>
                <a:ext uri="{FF2B5EF4-FFF2-40B4-BE49-F238E27FC236}">
                  <a16:creationId xmlns:a16="http://schemas.microsoft.com/office/drawing/2014/main" id="{22427BA0-1755-4DD9-A0FC-FDC2F1ADED3E}"/>
                </a:ext>
              </a:extLst>
            </p:cNvPr>
            <p:cNvSpPr/>
            <p:nvPr/>
          </p:nvSpPr>
          <p:spPr>
            <a:xfrm>
              <a:off x="1444830" y="2443665"/>
              <a:ext cx="245425" cy="245305"/>
            </a:xfrm>
            <a:prstGeom prst="ellipse">
              <a:avLst/>
            </a:prstGeom>
            <a:solidFill>
              <a:srgbClr val="76B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81F8933-C168-4D50-9484-D4D4597C61C9}"/>
                </a:ext>
              </a:extLst>
            </p:cNvPr>
            <p:cNvSpPr txBox="1"/>
            <p:nvPr/>
          </p:nvSpPr>
          <p:spPr>
            <a:xfrm>
              <a:off x="3019533" y="2799631"/>
              <a:ext cx="1260806" cy="369332"/>
            </a:xfrm>
            <a:prstGeom prst="rect">
              <a:avLst/>
            </a:prstGeom>
            <a:noFill/>
          </p:spPr>
          <p:txBody>
            <a:bodyPr wrap="square">
              <a:spAutoFit/>
            </a:bodyPr>
            <a:lstStyle/>
            <a:p>
              <a:pPr marL="0" indent="0">
                <a:buNone/>
              </a:pPr>
              <a:r>
                <a:rPr lang="en-US" sz="1800" dirty="0">
                  <a:solidFill>
                    <a:srgbClr val="000000"/>
                  </a:solidFill>
                </a:rPr>
                <a:t>Airbnb unit</a:t>
              </a:r>
            </a:p>
          </p:txBody>
        </p:sp>
        <p:pic>
          <p:nvPicPr>
            <p:cNvPr id="20" name="Graphic 19" descr="Home with solid fill">
              <a:extLst>
                <a:ext uri="{FF2B5EF4-FFF2-40B4-BE49-F238E27FC236}">
                  <a16:creationId xmlns:a16="http://schemas.microsoft.com/office/drawing/2014/main" id="{BA969D36-6DF5-4418-AB7F-07241BD1DD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78767" y="1919454"/>
              <a:ext cx="914400" cy="914400"/>
            </a:xfrm>
            <a:prstGeom prst="rect">
              <a:avLst/>
            </a:prstGeom>
          </p:spPr>
        </p:pic>
        <p:pic>
          <p:nvPicPr>
            <p:cNvPr id="21" name="Graphic 20" descr="Arrow Right with solid fill">
              <a:extLst>
                <a:ext uri="{FF2B5EF4-FFF2-40B4-BE49-F238E27FC236}">
                  <a16:creationId xmlns:a16="http://schemas.microsoft.com/office/drawing/2014/main" id="{24DA2914-0212-4B9A-AFE2-7DB15F80BE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67343" y="2108126"/>
              <a:ext cx="914400" cy="914400"/>
            </a:xfrm>
            <a:prstGeom prst="rect">
              <a:avLst/>
            </a:prstGeom>
          </p:spPr>
        </p:pic>
      </p:grpSp>
      <p:pic>
        <p:nvPicPr>
          <p:cNvPr id="22" name="Content Placeholder 9" descr="Map&#10;&#10;Description automatically generated">
            <a:extLst>
              <a:ext uri="{FF2B5EF4-FFF2-40B4-BE49-F238E27FC236}">
                <a16:creationId xmlns:a16="http://schemas.microsoft.com/office/drawing/2014/main" id="{57B09856-DF1D-4ABE-A9A5-D5AE4680F60D}"/>
              </a:ext>
            </a:extLst>
          </p:cNvPr>
          <p:cNvPicPr>
            <a:picLocks noChangeAspect="1"/>
          </p:cNvPicPr>
          <p:nvPr/>
        </p:nvPicPr>
        <p:blipFill rotWithShape="1">
          <a:blip r:embed="rId3"/>
          <a:srcRect l="86081" t="901" r="218" b="90108"/>
          <a:stretch/>
        </p:blipFill>
        <p:spPr>
          <a:xfrm>
            <a:off x="10479136" y="5929576"/>
            <a:ext cx="1654896" cy="762934"/>
          </a:xfrm>
          <a:prstGeom prst="rect">
            <a:avLst/>
          </a:prstGeom>
        </p:spPr>
      </p:pic>
      <p:sp>
        <p:nvSpPr>
          <p:cNvPr id="23" name="Content Placeholder 9">
            <a:extLst>
              <a:ext uri="{FF2B5EF4-FFF2-40B4-BE49-F238E27FC236}">
                <a16:creationId xmlns:a16="http://schemas.microsoft.com/office/drawing/2014/main" id="{FCE1E6CB-4BF7-4CBA-978A-B95CB50925A6}"/>
              </a:ext>
            </a:extLst>
          </p:cNvPr>
          <p:cNvSpPr>
            <a:spLocks noGrp="1"/>
          </p:cNvSpPr>
          <p:nvPr>
            <p:ph idx="1"/>
          </p:nvPr>
        </p:nvSpPr>
        <p:spPr>
          <a:xfrm>
            <a:off x="747589" y="4889838"/>
            <a:ext cx="5086620" cy="968797"/>
          </a:xfrm>
        </p:spPr>
        <p:txBody>
          <a:bodyPr>
            <a:normAutofit/>
          </a:bodyPr>
          <a:lstStyle/>
          <a:p>
            <a:r>
              <a:rPr lang="en-US" sz="1800" dirty="0">
                <a:solidFill>
                  <a:srgbClr val="000000"/>
                </a:solidFill>
              </a:rPr>
              <a:t>Booking prices range from $20 - $1000 per day</a:t>
            </a:r>
          </a:p>
          <a:p>
            <a:r>
              <a:rPr lang="en-US" sz="1800" dirty="0">
                <a:solidFill>
                  <a:srgbClr val="000000"/>
                </a:solidFill>
              </a:rPr>
              <a:t>Prices seem relatively even across the area</a:t>
            </a:r>
          </a:p>
        </p:txBody>
      </p:sp>
      <p:sp>
        <p:nvSpPr>
          <p:cNvPr id="24" name="Content Placeholder 9">
            <a:extLst>
              <a:ext uri="{FF2B5EF4-FFF2-40B4-BE49-F238E27FC236}">
                <a16:creationId xmlns:a16="http://schemas.microsoft.com/office/drawing/2014/main" id="{4C6919F9-3990-4632-BB01-DCB1A0E57A2F}"/>
              </a:ext>
            </a:extLst>
          </p:cNvPr>
          <p:cNvSpPr txBox="1">
            <a:spLocks/>
          </p:cNvSpPr>
          <p:nvPr/>
        </p:nvSpPr>
        <p:spPr>
          <a:xfrm>
            <a:off x="824222" y="1674578"/>
            <a:ext cx="5086620" cy="9687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accent5">
                    <a:lumMod val="75000"/>
                  </a:schemeClr>
                </a:solidFill>
              </a:rPr>
              <a:t>→ BOOKING PRICE</a:t>
            </a:r>
          </a:p>
        </p:txBody>
      </p:sp>
    </p:spTree>
    <p:extLst>
      <p:ext uri="{BB962C8B-B14F-4D97-AF65-F5344CB8AC3E}">
        <p14:creationId xmlns:p14="http://schemas.microsoft.com/office/powerpoint/2010/main" val="2698858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B53D-4A96-4FF5-BBCB-6DA6D47958EE}"/>
              </a:ext>
            </a:extLst>
          </p:cNvPr>
          <p:cNvSpPr>
            <a:spLocks noGrp="1"/>
          </p:cNvSpPr>
          <p:nvPr>
            <p:ph type="title"/>
          </p:nvPr>
        </p:nvSpPr>
        <p:spPr/>
        <p:txBody>
          <a:bodyPr/>
          <a:lstStyle/>
          <a:p>
            <a:r>
              <a:rPr lang="en-US" dirty="0"/>
              <a:t>Exploratory analysis</a:t>
            </a:r>
          </a:p>
        </p:txBody>
      </p:sp>
      <p:pic>
        <p:nvPicPr>
          <p:cNvPr id="4" name="Content Placeholder 25" descr="Chart, scatter chart&#10;&#10;Description automatically generated">
            <a:extLst>
              <a:ext uri="{FF2B5EF4-FFF2-40B4-BE49-F238E27FC236}">
                <a16:creationId xmlns:a16="http://schemas.microsoft.com/office/drawing/2014/main" id="{36302A51-1E95-42A0-BBA5-2FE277351EC7}"/>
              </a:ext>
            </a:extLst>
          </p:cNvPr>
          <p:cNvPicPr>
            <a:picLocks noChangeAspect="1"/>
          </p:cNvPicPr>
          <p:nvPr/>
        </p:nvPicPr>
        <p:blipFill>
          <a:blip r:embed="rId3"/>
          <a:stretch>
            <a:fillRect/>
          </a:stretch>
        </p:blipFill>
        <p:spPr>
          <a:xfrm>
            <a:off x="5966730" y="2034018"/>
            <a:ext cx="6225270" cy="3999737"/>
          </a:xfrm>
          <a:prstGeom prst="rect">
            <a:avLst/>
          </a:prstGeom>
        </p:spPr>
      </p:pic>
      <p:sp>
        <p:nvSpPr>
          <p:cNvPr id="5" name="TextBox 4">
            <a:extLst>
              <a:ext uri="{FF2B5EF4-FFF2-40B4-BE49-F238E27FC236}">
                <a16:creationId xmlns:a16="http://schemas.microsoft.com/office/drawing/2014/main" id="{933B1576-FFE2-46B6-8CB0-34153E1C892B}"/>
              </a:ext>
            </a:extLst>
          </p:cNvPr>
          <p:cNvSpPr txBox="1"/>
          <p:nvPr/>
        </p:nvSpPr>
        <p:spPr>
          <a:xfrm>
            <a:off x="7954606" y="5534252"/>
            <a:ext cx="2945265" cy="307777"/>
          </a:xfrm>
          <a:prstGeom prst="rect">
            <a:avLst/>
          </a:prstGeom>
          <a:solidFill>
            <a:schemeClr val="bg1"/>
          </a:solidFill>
        </p:spPr>
        <p:txBody>
          <a:bodyPr wrap="square" rtlCol="0">
            <a:spAutoFit/>
          </a:bodyPr>
          <a:lstStyle/>
          <a:p>
            <a:r>
              <a:rPr lang="en-US" sz="1400" dirty="0">
                <a:latin typeface="Calibri" panose="020F0502020204030204" pitchFamily="34" charset="0"/>
                <a:cs typeface="Calibri" panose="020F0502020204030204" pitchFamily="34" charset="0"/>
              </a:rPr>
              <a:t>Distance from reference point (miles)</a:t>
            </a:r>
          </a:p>
        </p:txBody>
      </p:sp>
      <p:cxnSp>
        <p:nvCxnSpPr>
          <p:cNvPr id="6" name="Straight Connector 5">
            <a:extLst>
              <a:ext uri="{FF2B5EF4-FFF2-40B4-BE49-F238E27FC236}">
                <a16:creationId xmlns:a16="http://schemas.microsoft.com/office/drawing/2014/main" id="{E2ED3310-683A-4DF1-B684-2D8393D3F683}"/>
              </a:ext>
            </a:extLst>
          </p:cNvPr>
          <p:cNvCxnSpPr>
            <a:cxnSpLocks/>
          </p:cNvCxnSpPr>
          <p:nvPr/>
        </p:nvCxnSpPr>
        <p:spPr>
          <a:xfrm>
            <a:off x="7038975" y="4889500"/>
            <a:ext cx="4165738" cy="27936"/>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pic>
        <p:nvPicPr>
          <p:cNvPr id="8" name="Content Placeholder 9">
            <a:extLst>
              <a:ext uri="{FF2B5EF4-FFF2-40B4-BE49-F238E27FC236}">
                <a16:creationId xmlns:a16="http://schemas.microsoft.com/office/drawing/2014/main" id="{633B3220-200A-4529-B18C-285D35F1D570}"/>
              </a:ext>
            </a:extLst>
          </p:cNvPr>
          <p:cNvPicPr>
            <a:picLocks noChangeAspect="1"/>
          </p:cNvPicPr>
          <p:nvPr/>
        </p:nvPicPr>
        <p:blipFill rotWithShape="1">
          <a:blip r:embed="rId4"/>
          <a:srcRect l="499" r="14879"/>
          <a:stretch/>
        </p:blipFill>
        <p:spPr>
          <a:xfrm>
            <a:off x="970269" y="2034018"/>
            <a:ext cx="5125731" cy="4216709"/>
          </a:xfrm>
          <a:prstGeom prst="rect">
            <a:avLst/>
          </a:prstGeom>
        </p:spPr>
      </p:pic>
      <p:sp>
        <p:nvSpPr>
          <p:cNvPr id="9" name="TextBox 8">
            <a:extLst>
              <a:ext uri="{FF2B5EF4-FFF2-40B4-BE49-F238E27FC236}">
                <a16:creationId xmlns:a16="http://schemas.microsoft.com/office/drawing/2014/main" id="{04DB69A4-93C0-4C2C-BBD9-7D3AE8862261}"/>
              </a:ext>
            </a:extLst>
          </p:cNvPr>
          <p:cNvSpPr txBox="1"/>
          <p:nvPr/>
        </p:nvSpPr>
        <p:spPr>
          <a:xfrm>
            <a:off x="903718" y="1459855"/>
            <a:ext cx="6097424" cy="461665"/>
          </a:xfrm>
          <a:prstGeom prst="rect">
            <a:avLst/>
          </a:prstGeom>
          <a:noFill/>
        </p:spPr>
        <p:txBody>
          <a:bodyPr wrap="square">
            <a:spAutoFit/>
          </a:bodyPr>
          <a:lstStyle/>
          <a:p>
            <a:r>
              <a:rPr lang="en-US" sz="2400" b="1" dirty="0">
                <a:solidFill>
                  <a:schemeClr val="accent5">
                    <a:lumMod val="75000"/>
                  </a:schemeClr>
                </a:solidFill>
              </a:rPr>
              <a:t>→ BOOKING PRICE </a:t>
            </a:r>
            <a:endParaRPr lang="en-US" sz="2400" dirty="0"/>
          </a:p>
        </p:txBody>
      </p:sp>
    </p:spTree>
    <p:extLst>
      <p:ext uri="{BB962C8B-B14F-4D97-AF65-F5344CB8AC3E}">
        <p14:creationId xmlns:p14="http://schemas.microsoft.com/office/powerpoint/2010/main" val="8917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9192C51-B764-4A9B-9587-5EF8B628B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9">
            <a:extLst>
              <a:ext uri="{FF2B5EF4-FFF2-40B4-BE49-F238E27FC236}">
                <a16:creationId xmlns:a16="http://schemas.microsoft.com/office/drawing/2014/main" id="{A9268EF7-0B8A-40C3-B029-4B298D7C9E38}"/>
              </a:ext>
            </a:extLst>
          </p:cNvPr>
          <p:cNvSpPr txBox="1">
            <a:spLocks noGrp="1"/>
          </p:cNvSpPr>
          <p:nvPr>
            <p:ph idx="1"/>
          </p:nvPr>
        </p:nvSpPr>
        <p:spPr>
          <a:xfrm>
            <a:off x="821246" y="1782807"/>
            <a:ext cx="5181600" cy="584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accent5">
                    <a:lumMod val="75000"/>
                  </a:schemeClr>
                </a:solidFill>
              </a:rPr>
              <a:t>→ BOOKING PRICE</a:t>
            </a:r>
          </a:p>
        </p:txBody>
      </p:sp>
      <p:sp>
        <p:nvSpPr>
          <p:cNvPr id="11" name="Title 1">
            <a:extLst>
              <a:ext uri="{FF2B5EF4-FFF2-40B4-BE49-F238E27FC236}">
                <a16:creationId xmlns:a16="http://schemas.microsoft.com/office/drawing/2014/main" id="{28479316-A2CB-45CB-859A-AC4F82445BB5}"/>
              </a:ext>
            </a:extLst>
          </p:cNvPr>
          <p:cNvSpPr txBox="1">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Exploratory analysis</a:t>
            </a:r>
          </a:p>
        </p:txBody>
      </p:sp>
      <p:sp>
        <p:nvSpPr>
          <p:cNvPr id="12" name="Content Placeholder 9">
            <a:extLst>
              <a:ext uri="{FF2B5EF4-FFF2-40B4-BE49-F238E27FC236}">
                <a16:creationId xmlns:a16="http://schemas.microsoft.com/office/drawing/2014/main" id="{10A5D5C3-612F-4318-BB93-25B543D75D39}"/>
              </a:ext>
            </a:extLst>
          </p:cNvPr>
          <p:cNvSpPr txBox="1">
            <a:spLocks/>
          </p:cNvSpPr>
          <p:nvPr/>
        </p:nvSpPr>
        <p:spPr>
          <a:xfrm>
            <a:off x="821246" y="2491862"/>
            <a:ext cx="5086620" cy="1212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0000"/>
                </a:solidFill>
              </a:rPr>
              <a:t>Highest average booking price was $207</a:t>
            </a:r>
          </a:p>
          <a:p>
            <a:r>
              <a:rPr lang="en-US" sz="1800" dirty="0">
                <a:solidFill>
                  <a:srgbClr val="000000"/>
                </a:solidFill>
              </a:rPr>
              <a:t>Zip code: 98134 </a:t>
            </a:r>
          </a:p>
          <a:p>
            <a:endParaRPr lang="en-US" sz="1800" dirty="0">
              <a:solidFill>
                <a:srgbClr val="000000"/>
              </a:solidFill>
            </a:endParaRPr>
          </a:p>
          <a:p>
            <a:endParaRPr lang="en-US" sz="1800" dirty="0">
              <a:solidFill>
                <a:srgbClr val="000000"/>
              </a:solidFill>
            </a:endParaRPr>
          </a:p>
        </p:txBody>
      </p:sp>
      <p:pic>
        <p:nvPicPr>
          <p:cNvPr id="17414" name="Picture 6" descr="No description available.">
            <a:extLst>
              <a:ext uri="{FF2B5EF4-FFF2-40B4-BE49-F238E27FC236}">
                <a16:creationId xmlns:a16="http://schemas.microsoft.com/office/drawing/2014/main" id="{12B170BA-5665-42CC-A81A-FDE621138F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8172"/>
          <a:stretch/>
        </p:blipFill>
        <p:spPr bwMode="auto">
          <a:xfrm>
            <a:off x="5575557" y="0"/>
            <a:ext cx="711494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No description available.">
            <a:extLst>
              <a:ext uri="{FF2B5EF4-FFF2-40B4-BE49-F238E27FC236}">
                <a16:creationId xmlns:a16="http://schemas.microsoft.com/office/drawing/2014/main" id="{E0EA4E41-A257-42EF-9F05-0DFCA4ABBC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415" b="92025"/>
          <a:stretch/>
        </p:blipFill>
        <p:spPr bwMode="auto">
          <a:xfrm>
            <a:off x="6094475" y="5554767"/>
            <a:ext cx="2436262" cy="1093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234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E590-73E7-44C5-A34C-93F01902279C}"/>
              </a:ext>
            </a:extLst>
          </p:cNvPr>
          <p:cNvSpPr>
            <a:spLocks noGrp="1"/>
          </p:cNvSpPr>
          <p:nvPr>
            <p:ph type="title"/>
          </p:nvPr>
        </p:nvSpPr>
        <p:spPr/>
        <p:txBody>
          <a:bodyPr>
            <a:normAutofit/>
          </a:bodyPr>
          <a:lstStyle/>
          <a:p>
            <a:r>
              <a:rPr lang="en-US" dirty="0"/>
              <a:t>Exploratory analysis</a:t>
            </a:r>
          </a:p>
        </p:txBody>
      </p:sp>
      <p:sp>
        <p:nvSpPr>
          <p:cNvPr id="30" name="Content Placeholder 9">
            <a:extLst>
              <a:ext uri="{FF2B5EF4-FFF2-40B4-BE49-F238E27FC236}">
                <a16:creationId xmlns:a16="http://schemas.microsoft.com/office/drawing/2014/main" id="{5E1BA250-B7B9-4BBA-A3F8-133C8644AF29}"/>
              </a:ext>
            </a:extLst>
          </p:cNvPr>
          <p:cNvSpPr>
            <a:spLocks noGrp="1"/>
          </p:cNvSpPr>
          <p:nvPr>
            <p:ph idx="1"/>
          </p:nvPr>
        </p:nvSpPr>
        <p:spPr>
          <a:xfrm>
            <a:off x="838200" y="2056624"/>
            <a:ext cx="7957991" cy="374785"/>
          </a:xfrm>
        </p:spPr>
        <p:txBody>
          <a:bodyPr>
            <a:normAutofit/>
          </a:bodyPr>
          <a:lstStyle/>
          <a:p>
            <a:r>
              <a:rPr lang="en-US" sz="1800" dirty="0">
                <a:solidFill>
                  <a:srgbClr val="000000"/>
                </a:solidFill>
              </a:rPr>
              <a:t>Number of available units remains relatively constant over the year</a:t>
            </a:r>
          </a:p>
        </p:txBody>
      </p:sp>
      <p:pic>
        <p:nvPicPr>
          <p:cNvPr id="4102" name="Picture 6" descr="No description available.">
            <a:extLst>
              <a:ext uri="{FF2B5EF4-FFF2-40B4-BE49-F238E27FC236}">
                <a16:creationId xmlns:a16="http://schemas.microsoft.com/office/drawing/2014/main" id="{845BB307-C033-4D48-93B0-7F223032B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444" y="2413741"/>
            <a:ext cx="10050338" cy="430728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5803B85D-CCD9-4675-82E6-3BBFEF1F45C3}"/>
              </a:ext>
            </a:extLst>
          </p:cNvPr>
          <p:cNvSpPr txBox="1"/>
          <p:nvPr/>
        </p:nvSpPr>
        <p:spPr>
          <a:xfrm>
            <a:off x="903718" y="1459855"/>
            <a:ext cx="6097424" cy="461665"/>
          </a:xfrm>
          <a:prstGeom prst="rect">
            <a:avLst/>
          </a:prstGeom>
          <a:noFill/>
        </p:spPr>
        <p:txBody>
          <a:bodyPr wrap="square">
            <a:spAutoFit/>
          </a:bodyPr>
          <a:lstStyle/>
          <a:p>
            <a:r>
              <a:rPr lang="en-US" sz="2400" b="1" dirty="0">
                <a:solidFill>
                  <a:schemeClr val="accent5">
                    <a:lumMod val="75000"/>
                  </a:schemeClr>
                </a:solidFill>
              </a:rPr>
              <a:t>→ AVAILABILITY</a:t>
            </a:r>
            <a:endParaRPr lang="en-US" sz="2400" dirty="0"/>
          </a:p>
        </p:txBody>
      </p:sp>
    </p:spTree>
    <p:extLst>
      <p:ext uri="{BB962C8B-B14F-4D97-AF65-F5344CB8AC3E}">
        <p14:creationId xmlns:p14="http://schemas.microsoft.com/office/powerpoint/2010/main" val="505651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4" descr="Map&#10;&#10;Description automatically generated">
            <a:extLst>
              <a:ext uri="{FF2B5EF4-FFF2-40B4-BE49-F238E27FC236}">
                <a16:creationId xmlns:a16="http://schemas.microsoft.com/office/drawing/2014/main" id="{4E793B2B-AC8A-442A-8603-49165DECCD8C}"/>
              </a:ext>
            </a:extLst>
          </p:cNvPr>
          <p:cNvPicPr>
            <a:picLocks noChangeAspect="1"/>
          </p:cNvPicPr>
          <p:nvPr/>
        </p:nvPicPr>
        <p:blipFill rotWithShape="1">
          <a:blip r:embed="rId3">
            <a:alphaModFix/>
          </a:blip>
          <a:srcRect l="6934" r="28034" b="2"/>
          <a:stretch/>
        </p:blipFill>
        <p:spPr>
          <a:xfrm>
            <a:off x="5797543" y="10"/>
            <a:ext cx="6394152" cy="6857990"/>
          </a:xfrm>
          <a:prstGeom prst="rect">
            <a:avLst/>
          </a:prstGeom>
        </p:spPr>
      </p:pic>
      <p:pic>
        <p:nvPicPr>
          <p:cNvPr id="9" name="Picture 1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D84CE590-73E7-44C5-A34C-93F01902279C}"/>
              </a:ext>
            </a:extLst>
          </p:cNvPr>
          <p:cNvSpPr>
            <a:spLocks noGrp="1"/>
          </p:cNvSpPr>
          <p:nvPr>
            <p:ph type="title"/>
          </p:nvPr>
        </p:nvSpPr>
        <p:spPr>
          <a:xfrm>
            <a:off x="804998" y="798445"/>
            <a:ext cx="4803636" cy="1311664"/>
          </a:xfrm>
        </p:spPr>
        <p:txBody>
          <a:bodyPr>
            <a:normAutofit/>
          </a:bodyPr>
          <a:lstStyle/>
          <a:p>
            <a:r>
              <a:rPr lang="en-US">
                <a:solidFill>
                  <a:srgbClr val="000000"/>
                </a:solidFill>
              </a:rPr>
              <a:t>Exploratory analysis</a:t>
            </a:r>
            <a:endParaRPr lang="en-US" dirty="0">
              <a:solidFill>
                <a:srgbClr val="000000"/>
              </a:solidFill>
            </a:endParaRPr>
          </a:p>
        </p:txBody>
      </p:sp>
      <p:sp>
        <p:nvSpPr>
          <p:cNvPr id="10" name="Content Placeholder 9">
            <a:extLst>
              <a:ext uri="{FF2B5EF4-FFF2-40B4-BE49-F238E27FC236}">
                <a16:creationId xmlns:a16="http://schemas.microsoft.com/office/drawing/2014/main" id="{A7C8C18C-9AD2-48CB-9259-FA0C928CF9ED}"/>
              </a:ext>
            </a:extLst>
          </p:cNvPr>
          <p:cNvSpPr>
            <a:spLocks noGrp="1"/>
          </p:cNvSpPr>
          <p:nvPr>
            <p:ph idx="1"/>
          </p:nvPr>
        </p:nvSpPr>
        <p:spPr>
          <a:xfrm>
            <a:off x="671644" y="4195025"/>
            <a:ext cx="5086620" cy="1212838"/>
          </a:xfrm>
        </p:spPr>
        <p:txBody>
          <a:bodyPr>
            <a:normAutofit/>
          </a:bodyPr>
          <a:lstStyle/>
          <a:p>
            <a:r>
              <a:rPr lang="en-US" sz="1800" dirty="0">
                <a:solidFill>
                  <a:srgbClr val="000000"/>
                </a:solidFill>
              </a:rPr>
              <a:t>Availability = not booked (available for booking)</a:t>
            </a:r>
          </a:p>
          <a:p>
            <a:r>
              <a:rPr lang="en-US" sz="1800" dirty="0">
                <a:solidFill>
                  <a:srgbClr val="000000"/>
                </a:solidFill>
              </a:rPr>
              <a:t>No significant spatial pattern</a:t>
            </a:r>
          </a:p>
          <a:p>
            <a:endParaRPr lang="en-US" sz="1800" dirty="0">
              <a:solidFill>
                <a:srgbClr val="000000"/>
              </a:solidFill>
            </a:endParaRPr>
          </a:p>
        </p:txBody>
      </p:sp>
      <p:grpSp>
        <p:nvGrpSpPr>
          <p:cNvPr id="27" name="Group 26">
            <a:extLst>
              <a:ext uri="{FF2B5EF4-FFF2-40B4-BE49-F238E27FC236}">
                <a16:creationId xmlns:a16="http://schemas.microsoft.com/office/drawing/2014/main" id="{39A4D283-AAC3-435F-9297-3DC1EE5AEB75}"/>
              </a:ext>
            </a:extLst>
          </p:cNvPr>
          <p:cNvGrpSpPr/>
          <p:nvPr/>
        </p:nvGrpSpPr>
        <p:grpSpPr>
          <a:xfrm>
            <a:off x="1481017" y="2670508"/>
            <a:ext cx="2835509" cy="1249509"/>
            <a:chOff x="1444830" y="1919454"/>
            <a:chExt cx="2835509" cy="1249509"/>
          </a:xfrm>
        </p:grpSpPr>
        <p:sp>
          <p:nvSpPr>
            <p:cNvPr id="3" name="Oval 2">
              <a:extLst>
                <a:ext uri="{FF2B5EF4-FFF2-40B4-BE49-F238E27FC236}">
                  <a16:creationId xmlns:a16="http://schemas.microsoft.com/office/drawing/2014/main" id="{C2CDC161-8D72-4F7C-9A1A-D65B5EBFBBD7}"/>
                </a:ext>
              </a:extLst>
            </p:cNvPr>
            <p:cNvSpPr/>
            <p:nvPr/>
          </p:nvSpPr>
          <p:spPr>
            <a:xfrm>
              <a:off x="1444830" y="2443665"/>
              <a:ext cx="245425" cy="245305"/>
            </a:xfrm>
            <a:prstGeom prst="ellipse">
              <a:avLst/>
            </a:prstGeom>
            <a:solidFill>
              <a:srgbClr val="76B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9C7272A-2B4B-4F4A-A69C-993B654DC884}"/>
                </a:ext>
              </a:extLst>
            </p:cNvPr>
            <p:cNvSpPr txBox="1"/>
            <p:nvPr/>
          </p:nvSpPr>
          <p:spPr>
            <a:xfrm>
              <a:off x="3019533" y="2799631"/>
              <a:ext cx="1260806" cy="369332"/>
            </a:xfrm>
            <a:prstGeom prst="rect">
              <a:avLst/>
            </a:prstGeom>
            <a:noFill/>
          </p:spPr>
          <p:txBody>
            <a:bodyPr wrap="square">
              <a:spAutoFit/>
            </a:bodyPr>
            <a:lstStyle/>
            <a:p>
              <a:pPr marL="0" indent="0">
                <a:buNone/>
              </a:pPr>
              <a:r>
                <a:rPr lang="en-US" sz="1800" dirty="0">
                  <a:solidFill>
                    <a:srgbClr val="000000"/>
                  </a:solidFill>
                </a:rPr>
                <a:t>Airbnb unit</a:t>
              </a:r>
            </a:p>
          </p:txBody>
        </p:sp>
        <p:pic>
          <p:nvPicPr>
            <p:cNvPr id="19" name="Graphic 18" descr="Home with solid fill">
              <a:extLst>
                <a:ext uri="{FF2B5EF4-FFF2-40B4-BE49-F238E27FC236}">
                  <a16:creationId xmlns:a16="http://schemas.microsoft.com/office/drawing/2014/main" id="{DD6EE68E-EBAA-4996-AC9B-788BD87C0E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8767" y="1919454"/>
              <a:ext cx="914400" cy="914400"/>
            </a:xfrm>
            <a:prstGeom prst="rect">
              <a:avLst/>
            </a:prstGeom>
          </p:spPr>
        </p:pic>
        <p:pic>
          <p:nvPicPr>
            <p:cNvPr id="23" name="Graphic 22" descr="Arrow Right with solid fill">
              <a:extLst>
                <a:ext uri="{FF2B5EF4-FFF2-40B4-BE49-F238E27FC236}">
                  <a16:creationId xmlns:a16="http://schemas.microsoft.com/office/drawing/2014/main" id="{A3596263-2FEE-4C94-AC92-EE0F319A20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7343" y="2108126"/>
              <a:ext cx="914400" cy="914400"/>
            </a:xfrm>
            <a:prstGeom prst="rect">
              <a:avLst/>
            </a:prstGeom>
          </p:spPr>
        </p:pic>
      </p:grpSp>
      <p:pic>
        <p:nvPicPr>
          <p:cNvPr id="50" name="Picture 49">
            <a:extLst>
              <a:ext uri="{FF2B5EF4-FFF2-40B4-BE49-F238E27FC236}">
                <a16:creationId xmlns:a16="http://schemas.microsoft.com/office/drawing/2014/main" id="{EAFC5768-DDC9-4FB5-8AAE-E79DC252D97E}"/>
              </a:ext>
            </a:extLst>
          </p:cNvPr>
          <p:cNvPicPr>
            <a:picLocks noChangeAspect="1"/>
          </p:cNvPicPr>
          <p:nvPr/>
        </p:nvPicPr>
        <p:blipFill>
          <a:blip r:embed="rId9"/>
          <a:stretch>
            <a:fillRect/>
          </a:stretch>
        </p:blipFill>
        <p:spPr>
          <a:xfrm>
            <a:off x="9219521" y="5945594"/>
            <a:ext cx="2881459" cy="774965"/>
          </a:xfrm>
          <a:prstGeom prst="rect">
            <a:avLst/>
          </a:prstGeom>
        </p:spPr>
      </p:pic>
      <p:sp>
        <p:nvSpPr>
          <p:cNvPr id="58" name="TextBox 57">
            <a:extLst>
              <a:ext uri="{FF2B5EF4-FFF2-40B4-BE49-F238E27FC236}">
                <a16:creationId xmlns:a16="http://schemas.microsoft.com/office/drawing/2014/main" id="{C9B58B60-2FAF-424E-8EFD-6DA7F31AA98E}"/>
              </a:ext>
            </a:extLst>
          </p:cNvPr>
          <p:cNvSpPr txBox="1"/>
          <p:nvPr/>
        </p:nvSpPr>
        <p:spPr>
          <a:xfrm>
            <a:off x="804998" y="1928643"/>
            <a:ext cx="6097424" cy="461665"/>
          </a:xfrm>
          <a:prstGeom prst="rect">
            <a:avLst/>
          </a:prstGeom>
          <a:noFill/>
        </p:spPr>
        <p:txBody>
          <a:bodyPr wrap="square">
            <a:spAutoFit/>
          </a:bodyPr>
          <a:lstStyle/>
          <a:p>
            <a:r>
              <a:rPr lang="en-US" sz="2400" b="1" dirty="0">
                <a:solidFill>
                  <a:schemeClr val="accent5">
                    <a:lumMod val="75000"/>
                  </a:schemeClr>
                </a:solidFill>
              </a:rPr>
              <a:t>→ AVAILABILITY</a:t>
            </a:r>
            <a:endParaRPr lang="en-US" sz="2400" dirty="0"/>
          </a:p>
        </p:txBody>
      </p:sp>
    </p:spTree>
    <p:extLst>
      <p:ext uri="{BB962C8B-B14F-4D97-AF65-F5344CB8AC3E}">
        <p14:creationId xmlns:p14="http://schemas.microsoft.com/office/powerpoint/2010/main" val="3228197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1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D84CE590-73E7-44C5-A34C-93F01902279C}"/>
              </a:ext>
            </a:extLst>
          </p:cNvPr>
          <p:cNvSpPr>
            <a:spLocks noGrp="1"/>
          </p:cNvSpPr>
          <p:nvPr>
            <p:ph type="title"/>
          </p:nvPr>
        </p:nvSpPr>
        <p:spPr>
          <a:xfrm>
            <a:off x="804998" y="798445"/>
            <a:ext cx="4803636" cy="1311664"/>
          </a:xfrm>
        </p:spPr>
        <p:txBody>
          <a:bodyPr>
            <a:normAutofit/>
          </a:bodyPr>
          <a:lstStyle/>
          <a:p>
            <a:r>
              <a:rPr lang="en-US">
                <a:solidFill>
                  <a:srgbClr val="000000"/>
                </a:solidFill>
              </a:rPr>
              <a:t>Exploratory analysis</a:t>
            </a:r>
            <a:endParaRPr lang="en-US" dirty="0">
              <a:solidFill>
                <a:srgbClr val="000000"/>
              </a:solidFill>
            </a:endParaRPr>
          </a:p>
        </p:txBody>
      </p:sp>
      <p:sp>
        <p:nvSpPr>
          <p:cNvPr id="10" name="Content Placeholder 9">
            <a:extLst>
              <a:ext uri="{FF2B5EF4-FFF2-40B4-BE49-F238E27FC236}">
                <a16:creationId xmlns:a16="http://schemas.microsoft.com/office/drawing/2014/main" id="{A7C8C18C-9AD2-48CB-9259-FA0C928CF9ED}"/>
              </a:ext>
            </a:extLst>
          </p:cNvPr>
          <p:cNvSpPr>
            <a:spLocks noGrp="1"/>
          </p:cNvSpPr>
          <p:nvPr>
            <p:ph idx="1"/>
          </p:nvPr>
        </p:nvSpPr>
        <p:spPr>
          <a:xfrm>
            <a:off x="671644" y="4195025"/>
            <a:ext cx="5086620" cy="1212838"/>
          </a:xfrm>
        </p:spPr>
        <p:txBody>
          <a:bodyPr>
            <a:normAutofit/>
          </a:bodyPr>
          <a:lstStyle/>
          <a:p>
            <a:r>
              <a:rPr lang="en-US" sz="1800" dirty="0">
                <a:solidFill>
                  <a:srgbClr val="000000"/>
                </a:solidFill>
              </a:rPr>
              <a:t>Availability = not booked (available for booking)</a:t>
            </a:r>
          </a:p>
          <a:p>
            <a:r>
              <a:rPr lang="en-US" sz="1800" dirty="0">
                <a:solidFill>
                  <a:srgbClr val="000000"/>
                </a:solidFill>
              </a:rPr>
              <a:t>No significant spatial pattern</a:t>
            </a:r>
          </a:p>
          <a:p>
            <a:r>
              <a:rPr lang="en-US" sz="1800" dirty="0">
                <a:solidFill>
                  <a:srgbClr val="000000"/>
                </a:solidFill>
              </a:rPr>
              <a:t>Zip code: 98134 </a:t>
            </a:r>
          </a:p>
          <a:p>
            <a:endParaRPr lang="en-US" sz="1800" dirty="0">
              <a:solidFill>
                <a:srgbClr val="000000"/>
              </a:solidFill>
            </a:endParaRPr>
          </a:p>
        </p:txBody>
      </p:sp>
      <p:sp>
        <p:nvSpPr>
          <p:cNvPr id="58" name="TextBox 57">
            <a:extLst>
              <a:ext uri="{FF2B5EF4-FFF2-40B4-BE49-F238E27FC236}">
                <a16:creationId xmlns:a16="http://schemas.microsoft.com/office/drawing/2014/main" id="{C9B58B60-2FAF-424E-8EFD-6DA7F31AA98E}"/>
              </a:ext>
            </a:extLst>
          </p:cNvPr>
          <p:cNvSpPr txBox="1"/>
          <p:nvPr/>
        </p:nvSpPr>
        <p:spPr>
          <a:xfrm>
            <a:off x="804998" y="1928643"/>
            <a:ext cx="6097424" cy="461665"/>
          </a:xfrm>
          <a:prstGeom prst="rect">
            <a:avLst/>
          </a:prstGeom>
          <a:noFill/>
        </p:spPr>
        <p:txBody>
          <a:bodyPr wrap="square">
            <a:spAutoFit/>
          </a:bodyPr>
          <a:lstStyle/>
          <a:p>
            <a:r>
              <a:rPr lang="en-US" sz="2400" b="1" dirty="0">
                <a:solidFill>
                  <a:schemeClr val="accent5">
                    <a:lumMod val="75000"/>
                  </a:schemeClr>
                </a:solidFill>
              </a:rPr>
              <a:t>→ AVAILABILITY</a:t>
            </a:r>
            <a:endParaRPr lang="en-US" sz="2400" dirty="0"/>
          </a:p>
        </p:txBody>
      </p:sp>
      <p:pic>
        <p:nvPicPr>
          <p:cNvPr id="18436" name="Picture 4" descr="No description available.">
            <a:extLst>
              <a:ext uri="{FF2B5EF4-FFF2-40B4-BE49-F238E27FC236}">
                <a16:creationId xmlns:a16="http://schemas.microsoft.com/office/drawing/2014/main" id="{6C773096-945A-456D-9EA4-E373A40D25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6241" y="0"/>
            <a:ext cx="11531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751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picture containing text, electronics, computer&#10;&#10;Description automatically generated">
            <a:extLst>
              <a:ext uri="{FF2B5EF4-FFF2-40B4-BE49-F238E27FC236}">
                <a16:creationId xmlns:a16="http://schemas.microsoft.com/office/drawing/2014/main" id="{35AD57EC-6D84-4384-8584-7D72F0F59DA8}"/>
              </a:ext>
            </a:extLst>
          </p:cNvPr>
          <p:cNvPicPr>
            <a:picLocks noChangeAspect="1"/>
          </p:cNvPicPr>
          <p:nvPr/>
        </p:nvPicPr>
        <p:blipFill rotWithShape="1">
          <a:blip r:embed="rId3"/>
          <a:srcRect l="23555" t="-1" r="19683" b="-1"/>
          <a:stretch/>
        </p:blipFill>
        <p:spPr>
          <a:xfrm>
            <a:off x="7572906" y="10"/>
            <a:ext cx="5831733" cy="6857990"/>
          </a:xfrm>
          <a:prstGeom prst="rect">
            <a:avLst/>
          </a:prstGeom>
          <a:effectLst/>
        </p:spPr>
      </p:pic>
      <p:sp>
        <p:nvSpPr>
          <p:cNvPr id="30" name="Title 29">
            <a:extLst>
              <a:ext uri="{FF2B5EF4-FFF2-40B4-BE49-F238E27FC236}">
                <a16:creationId xmlns:a16="http://schemas.microsoft.com/office/drawing/2014/main" id="{768FF6D4-4B12-4A58-B6B7-CEEB7A05DB0B}"/>
              </a:ext>
            </a:extLst>
          </p:cNvPr>
          <p:cNvSpPr>
            <a:spLocks noGrp="1"/>
          </p:cNvSpPr>
          <p:nvPr>
            <p:ph type="title"/>
          </p:nvPr>
        </p:nvSpPr>
        <p:spPr/>
        <p:txBody>
          <a:bodyPr/>
          <a:lstStyle/>
          <a:p>
            <a:r>
              <a:rPr lang="en-US" dirty="0"/>
              <a:t>Exploratory analysis</a:t>
            </a:r>
          </a:p>
        </p:txBody>
      </p:sp>
      <p:sp>
        <p:nvSpPr>
          <p:cNvPr id="18" name="TextBox 17">
            <a:extLst>
              <a:ext uri="{FF2B5EF4-FFF2-40B4-BE49-F238E27FC236}">
                <a16:creationId xmlns:a16="http://schemas.microsoft.com/office/drawing/2014/main" id="{380D7D0C-9FB5-4645-AD56-85E102A2FE34}"/>
              </a:ext>
            </a:extLst>
          </p:cNvPr>
          <p:cNvSpPr txBox="1"/>
          <p:nvPr/>
        </p:nvSpPr>
        <p:spPr>
          <a:xfrm>
            <a:off x="2670084" y="4076663"/>
            <a:ext cx="1592907" cy="646331"/>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Correlation </a:t>
            </a:r>
          </a:p>
          <a:p>
            <a:pPr algn="ctr"/>
            <a:r>
              <a:rPr lang="en-US" dirty="0">
                <a:latin typeface="Calibri" panose="020F0502020204030204" pitchFamily="34" charset="0"/>
                <a:cs typeface="Calibri" panose="020F0502020204030204" pitchFamily="34" charset="0"/>
              </a:rPr>
              <a:t>analysis</a:t>
            </a:r>
          </a:p>
        </p:txBody>
      </p:sp>
      <p:pic>
        <p:nvPicPr>
          <p:cNvPr id="10" name="Picture 2" descr="Correlation Icons - Download Free Vector Icons | Noun Project">
            <a:extLst>
              <a:ext uri="{FF2B5EF4-FFF2-40B4-BE49-F238E27FC236}">
                <a16:creationId xmlns:a16="http://schemas.microsoft.com/office/drawing/2014/main" id="{AF61EACB-166A-4C2A-9656-8290983AF7C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595524" y="2608244"/>
            <a:ext cx="1437709" cy="143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124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A76DFDE-EBAE-6144-B3CB-0CC32B9B2627}"/>
              </a:ext>
            </a:extLst>
          </p:cNvPr>
          <p:cNvPicPr>
            <a:picLocks noGrp="1" noChangeAspect="1"/>
          </p:cNvPicPr>
          <p:nvPr>
            <p:ph idx="1"/>
          </p:nvPr>
        </p:nvPicPr>
        <p:blipFill>
          <a:blip r:embed="rId3"/>
          <a:srcRect/>
          <a:stretch/>
        </p:blipFill>
        <p:spPr>
          <a:xfrm>
            <a:off x="2145137" y="1564532"/>
            <a:ext cx="7811663" cy="5021784"/>
          </a:xfrm>
          <a:prstGeom prst="rect">
            <a:avLst/>
          </a:prstGeom>
        </p:spPr>
      </p:pic>
      <p:sp>
        <p:nvSpPr>
          <p:cNvPr id="20" name="TextBox 19">
            <a:extLst>
              <a:ext uri="{FF2B5EF4-FFF2-40B4-BE49-F238E27FC236}">
                <a16:creationId xmlns:a16="http://schemas.microsoft.com/office/drawing/2014/main" id="{9B8506C0-6367-F347-B412-D9C07623A285}"/>
              </a:ext>
            </a:extLst>
          </p:cNvPr>
          <p:cNvSpPr txBox="1"/>
          <p:nvPr/>
        </p:nvSpPr>
        <p:spPr>
          <a:xfrm>
            <a:off x="5783641" y="3470677"/>
            <a:ext cx="538331" cy="261610"/>
          </a:xfrm>
          <a:prstGeom prst="rect">
            <a:avLst/>
          </a:prstGeom>
          <a:noFill/>
        </p:spPr>
        <p:txBody>
          <a:bodyPr wrap="square" rtlCol="0">
            <a:spAutoFit/>
          </a:bodyPr>
          <a:lstStyle/>
          <a:p>
            <a:r>
              <a:rPr lang="en-US" sz="1100" b="1" dirty="0">
                <a:solidFill>
                  <a:schemeClr val="bg1"/>
                </a:solidFill>
                <a:latin typeface="+mj-lt"/>
              </a:rPr>
              <a:t>0.65</a:t>
            </a:r>
            <a:endParaRPr lang="en-US" sz="1000" b="1" dirty="0">
              <a:solidFill>
                <a:schemeClr val="bg1"/>
              </a:solidFill>
              <a:latin typeface="+mj-lt"/>
            </a:endParaRPr>
          </a:p>
        </p:txBody>
      </p:sp>
      <p:sp>
        <p:nvSpPr>
          <p:cNvPr id="22" name="TextBox 21">
            <a:extLst>
              <a:ext uri="{FF2B5EF4-FFF2-40B4-BE49-F238E27FC236}">
                <a16:creationId xmlns:a16="http://schemas.microsoft.com/office/drawing/2014/main" id="{93877BE8-5ADF-3748-A2D4-B55F825539CD}"/>
              </a:ext>
            </a:extLst>
          </p:cNvPr>
          <p:cNvSpPr txBox="1"/>
          <p:nvPr/>
        </p:nvSpPr>
        <p:spPr>
          <a:xfrm>
            <a:off x="3591188" y="3436461"/>
            <a:ext cx="462868" cy="215444"/>
          </a:xfrm>
          <a:prstGeom prst="rect">
            <a:avLst/>
          </a:prstGeom>
          <a:noFill/>
        </p:spPr>
        <p:txBody>
          <a:bodyPr wrap="square" rtlCol="0">
            <a:spAutoFit/>
          </a:bodyPr>
          <a:lstStyle/>
          <a:p>
            <a:r>
              <a:rPr lang="en-US" sz="800" b="1" dirty="0">
                <a:solidFill>
                  <a:schemeClr val="bg1"/>
                </a:solidFill>
                <a:latin typeface="+mj-lt"/>
              </a:rPr>
              <a:t>0.57</a:t>
            </a:r>
            <a:endParaRPr lang="en-US" sz="600" b="1" dirty="0">
              <a:solidFill>
                <a:schemeClr val="bg1"/>
              </a:solidFill>
              <a:latin typeface="+mj-lt"/>
            </a:endParaRPr>
          </a:p>
        </p:txBody>
      </p:sp>
      <p:sp>
        <p:nvSpPr>
          <p:cNvPr id="31" name="TextBox 30">
            <a:extLst>
              <a:ext uri="{FF2B5EF4-FFF2-40B4-BE49-F238E27FC236}">
                <a16:creationId xmlns:a16="http://schemas.microsoft.com/office/drawing/2014/main" id="{156CE533-B42A-C747-A9F6-C02E46C8B4E0}"/>
              </a:ext>
            </a:extLst>
          </p:cNvPr>
          <p:cNvSpPr txBox="1"/>
          <p:nvPr/>
        </p:nvSpPr>
        <p:spPr>
          <a:xfrm>
            <a:off x="6155983" y="3470677"/>
            <a:ext cx="462868" cy="261610"/>
          </a:xfrm>
          <a:prstGeom prst="rect">
            <a:avLst/>
          </a:prstGeom>
          <a:noFill/>
        </p:spPr>
        <p:txBody>
          <a:bodyPr wrap="square" rtlCol="0">
            <a:spAutoFit/>
          </a:bodyPr>
          <a:lstStyle/>
          <a:p>
            <a:r>
              <a:rPr lang="en-US" sz="1100" b="1" dirty="0">
                <a:solidFill>
                  <a:schemeClr val="bg1"/>
                </a:solidFill>
                <a:latin typeface="+mj-lt"/>
              </a:rPr>
              <a:t>0.57</a:t>
            </a:r>
          </a:p>
        </p:txBody>
      </p:sp>
      <p:sp>
        <p:nvSpPr>
          <p:cNvPr id="14" name="TextBox 13">
            <a:extLst>
              <a:ext uri="{FF2B5EF4-FFF2-40B4-BE49-F238E27FC236}">
                <a16:creationId xmlns:a16="http://schemas.microsoft.com/office/drawing/2014/main" id="{48182A51-0DB4-154E-8BB3-3A32A380D49A}"/>
              </a:ext>
            </a:extLst>
          </p:cNvPr>
          <p:cNvSpPr txBox="1"/>
          <p:nvPr/>
        </p:nvSpPr>
        <p:spPr>
          <a:xfrm>
            <a:off x="3562472" y="3990140"/>
            <a:ext cx="462868" cy="215444"/>
          </a:xfrm>
          <a:prstGeom prst="rect">
            <a:avLst/>
          </a:prstGeom>
          <a:noFill/>
        </p:spPr>
        <p:txBody>
          <a:bodyPr wrap="square" rtlCol="0">
            <a:spAutoFit/>
          </a:bodyPr>
          <a:lstStyle/>
          <a:p>
            <a:r>
              <a:rPr lang="en-US" sz="800" b="1" dirty="0">
                <a:solidFill>
                  <a:schemeClr val="bg1"/>
                </a:solidFill>
                <a:latin typeface="+mj-lt"/>
              </a:rPr>
              <a:t>0.03</a:t>
            </a:r>
            <a:endParaRPr lang="en-US" sz="600" b="1" dirty="0">
              <a:solidFill>
                <a:schemeClr val="bg1"/>
              </a:solidFill>
              <a:latin typeface="+mj-lt"/>
            </a:endParaRPr>
          </a:p>
        </p:txBody>
      </p:sp>
      <p:sp>
        <p:nvSpPr>
          <p:cNvPr id="25" name="Title 29">
            <a:extLst>
              <a:ext uri="{FF2B5EF4-FFF2-40B4-BE49-F238E27FC236}">
                <a16:creationId xmlns:a16="http://schemas.microsoft.com/office/drawing/2014/main" id="{6AFE46DC-C476-4E92-81A2-2B57AD895287}"/>
              </a:ext>
            </a:extLst>
          </p:cNvPr>
          <p:cNvSpPr txBox="1">
            <a:spLocks/>
          </p:cNvSpPr>
          <p:nvPr/>
        </p:nvSpPr>
        <p:spPr>
          <a:xfrm>
            <a:off x="844828" y="3850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Exploratory analysis</a:t>
            </a:r>
          </a:p>
        </p:txBody>
      </p:sp>
      <p:sp>
        <p:nvSpPr>
          <p:cNvPr id="17" name="TextBox 16">
            <a:extLst>
              <a:ext uri="{FF2B5EF4-FFF2-40B4-BE49-F238E27FC236}">
                <a16:creationId xmlns:a16="http://schemas.microsoft.com/office/drawing/2014/main" id="{6153261C-394A-E847-B3E0-28BB900B9057}"/>
              </a:ext>
            </a:extLst>
          </p:cNvPr>
          <p:cNvSpPr txBox="1"/>
          <p:nvPr/>
        </p:nvSpPr>
        <p:spPr>
          <a:xfrm>
            <a:off x="6930683" y="3470677"/>
            <a:ext cx="462868" cy="261610"/>
          </a:xfrm>
          <a:prstGeom prst="rect">
            <a:avLst/>
          </a:prstGeom>
          <a:noFill/>
        </p:spPr>
        <p:txBody>
          <a:bodyPr wrap="square" rtlCol="0">
            <a:spAutoFit/>
          </a:bodyPr>
          <a:lstStyle/>
          <a:p>
            <a:r>
              <a:rPr lang="en-US" sz="1100" b="1" dirty="0">
                <a:solidFill>
                  <a:schemeClr val="bg1"/>
                </a:solidFill>
                <a:latin typeface="+mj-lt"/>
              </a:rPr>
              <a:t>0.51</a:t>
            </a:r>
          </a:p>
        </p:txBody>
      </p:sp>
      <p:sp>
        <p:nvSpPr>
          <p:cNvPr id="18" name="TextBox 17">
            <a:extLst>
              <a:ext uri="{FF2B5EF4-FFF2-40B4-BE49-F238E27FC236}">
                <a16:creationId xmlns:a16="http://schemas.microsoft.com/office/drawing/2014/main" id="{1B659314-8C34-E140-B4EE-FE8A162EF411}"/>
              </a:ext>
            </a:extLst>
          </p:cNvPr>
          <p:cNvSpPr txBox="1"/>
          <p:nvPr/>
        </p:nvSpPr>
        <p:spPr>
          <a:xfrm>
            <a:off x="7310520" y="3470677"/>
            <a:ext cx="462868" cy="261610"/>
          </a:xfrm>
          <a:prstGeom prst="rect">
            <a:avLst/>
          </a:prstGeom>
          <a:noFill/>
        </p:spPr>
        <p:txBody>
          <a:bodyPr wrap="square" rtlCol="0">
            <a:spAutoFit/>
          </a:bodyPr>
          <a:lstStyle/>
          <a:p>
            <a:r>
              <a:rPr lang="en-US" sz="1100" b="1" dirty="0">
                <a:solidFill>
                  <a:schemeClr val="bg1"/>
                </a:solidFill>
                <a:latin typeface="+mj-lt"/>
              </a:rPr>
              <a:t>0.52</a:t>
            </a:r>
          </a:p>
        </p:txBody>
      </p:sp>
      <p:sp>
        <p:nvSpPr>
          <p:cNvPr id="26" name="TextBox 25">
            <a:extLst>
              <a:ext uri="{FF2B5EF4-FFF2-40B4-BE49-F238E27FC236}">
                <a16:creationId xmlns:a16="http://schemas.microsoft.com/office/drawing/2014/main" id="{D938AE6B-2C78-4944-A169-9DB4F16A1534}"/>
              </a:ext>
            </a:extLst>
          </p:cNvPr>
          <p:cNvSpPr txBox="1"/>
          <p:nvPr/>
        </p:nvSpPr>
        <p:spPr>
          <a:xfrm>
            <a:off x="5378218" y="4243187"/>
            <a:ext cx="462868" cy="261610"/>
          </a:xfrm>
          <a:prstGeom prst="rect">
            <a:avLst/>
          </a:prstGeom>
          <a:noFill/>
        </p:spPr>
        <p:txBody>
          <a:bodyPr wrap="square" rtlCol="0">
            <a:spAutoFit/>
          </a:bodyPr>
          <a:lstStyle/>
          <a:p>
            <a:r>
              <a:rPr lang="en-US" sz="1100" b="1" dirty="0">
                <a:solidFill>
                  <a:schemeClr val="bg1"/>
                </a:solidFill>
                <a:latin typeface="+mj-lt"/>
              </a:rPr>
              <a:t>0.57</a:t>
            </a:r>
          </a:p>
        </p:txBody>
      </p:sp>
      <p:sp>
        <p:nvSpPr>
          <p:cNvPr id="27" name="TextBox 26">
            <a:extLst>
              <a:ext uri="{FF2B5EF4-FFF2-40B4-BE49-F238E27FC236}">
                <a16:creationId xmlns:a16="http://schemas.microsoft.com/office/drawing/2014/main" id="{A54CC5FE-6D55-0740-A83F-11D11409669D}"/>
              </a:ext>
            </a:extLst>
          </p:cNvPr>
          <p:cNvSpPr txBox="1"/>
          <p:nvPr/>
        </p:nvSpPr>
        <p:spPr>
          <a:xfrm>
            <a:off x="5770465" y="4243187"/>
            <a:ext cx="462868" cy="261610"/>
          </a:xfrm>
          <a:prstGeom prst="rect">
            <a:avLst/>
          </a:prstGeom>
          <a:noFill/>
        </p:spPr>
        <p:txBody>
          <a:bodyPr wrap="square" rtlCol="0">
            <a:spAutoFit/>
          </a:bodyPr>
          <a:lstStyle/>
          <a:p>
            <a:r>
              <a:rPr lang="en-US" sz="1100" b="1" dirty="0">
                <a:solidFill>
                  <a:schemeClr val="bg1"/>
                </a:solidFill>
                <a:latin typeface="+mj-lt"/>
              </a:rPr>
              <a:t>0.63</a:t>
            </a:r>
          </a:p>
        </p:txBody>
      </p:sp>
      <p:sp>
        <p:nvSpPr>
          <p:cNvPr id="28" name="TextBox 27">
            <a:extLst>
              <a:ext uri="{FF2B5EF4-FFF2-40B4-BE49-F238E27FC236}">
                <a16:creationId xmlns:a16="http://schemas.microsoft.com/office/drawing/2014/main" id="{B9A2DC42-5BAE-674F-974E-03AF6E9494FF}"/>
              </a:ext>
            </a:extLst>
          </p:cNvPr>
          <p:cNvSpPr txBox="1"/>
          <p:nvPr/>
        </p:nvSpPr>
        <p:spPr>
          <a:xfrm>
            <a:off x="6925002" y="4243187"/>
            <a:ext cx="462868" cy="261610"/>
          </a:xfrm>
          <a:prstGeom prst="rect">
            <a:avLst/>
          </a:prstGeom>
          <a:noFill/>
        </p:spPr>
        <p:txBody>
          <a:bodyPr wrap="square" rtlCol="0">
            <a:spAutoFit/>
          </a:bodyPr>
          <a:lstStyle/>
          <a:p>
            <a:r>
              <a:rPr lang="en-US" sz="1100" b="1" dirty="0">
                <a:solidFill>
                  <a:schemeClr val="bg1"/>
                </a:solidFill>
                <a:latin typeface="+mj-lt"/>
              </a:rPr>
              <a:t>0.44</a:t>
            </a:r>
          </a:p>
        </p:txBody>
      </p:sp>
      <p:sp>
        <p:nvSpPr>
          <p:cNvPr id="29" name="TextBox 28">
            <a:extLst>
              <a:ext uri="{FF2B5EF4-FFF2-40B4-BE49-F238E27FC236}">
                <a16:creationId xmlns:a16="http://schemas.microsoft.com/office/drawing/2014/main" id="{97C840E9-9F2F-FF40-9F27-2C394EA96C73}"/>
              </a:ext>
            </a:extLst>
          </p:cNvPr>
          <p:cNvSpPr txBox="1"/>
          <p:nvPr/>
        </p:nvSpPr>
        <p:spPr>
          <a:xfrm>
            <a:off x="7314029" y="4243187"/>
            <a:ext cx="462868" cy="261610"/>
          </a:xfrm>
          <a:prstGeom prst="rect">
            <a:avLst/>
          </a:prstGeom>
          <a:noFill/>
        </p:spPr>
        <p:txBody>
          <a:bodyPr wrap="square" rtlCol="0">
            <a:spAutoFit/>
          </a:bodyPr>
          <a:lstStyle/>
          <a:p>
            <a:r>
              <a:rPr lang="en-US" sz="1100" b="1" dirty="0">
                <a:solidFill>
                  <a:schemeClr val="bg1"/>
                </a:solidFill>
                <a:latin typeface="+mj-lt"/>
              </a:rPr>
              <a:t>0.56</a:t>
            </a:r>
          </a:p>
        </p:txBody>
      </p:sp>
      <p:sp>
        <p:nvSpPr>
          <p:cNvPr id="30" name="TextBox 29">
            <a:extLst>
              <a:ext uri="{FF2B5EF4-FFF2-40B4-BE49-F238E27FC236}">
                <a16:creationId xmlns:a16="http://schemas.microsoft.com/office/drawing/2014/main" id="{C9CE864A-B46D-C64D-AA9C-B5B95FCC11B4}"/>
              </a:ext>
            </a:extLst>
          </p:cNvPr>
          <p:cNvSpPr txBox="1"/>
          <p:nvPr/>
        </p:nvSpPr>
        <p:spPr>
          <a:xfrm>
            <a:off x="6532755" y="4243187"/>
            <a:ext cx="462868" cy="261610"/>
          </a:xfrm>
          <a:prstGeom prst="rect">
            <a:avLst/>
          </a:prstGeom>
          <a:noFill/>
        </p:spPr>
        <p:txBody>
          <a:bodyPr wrap="square" rtlCol="0">
            <a:spAutoFit/>
          </a:bodyPr>
          <a:lstStyle/>
          <a:p>
            <a:r>
              <a:rPr lang="en-US" sz="1100" b="1" dirty="0">
                <a:solidFill>
                  <a:schemeClr val="bg1"/>
                </a:solidFill>
                <a:latin typeface="+mj-lt"/>
              </a:rPr>
              <a:t>0.04</a:t>
            </a:r>
          </a:p>
        </p:txBody>
      </p:sp>
      <p:sp>
        <p:nvSpPr>
          <p:cNvPr id="34" name="TextBox 33">
            <a:extLst>
              <a:ext uri="{FF2B5EF4-FFF2-40B4-BE49-F238E27FC236}">
                <a16:creationId xmlns:a16="http://schemas.microsoft.com/office/drawing/2014/main" id="{27EF3555-3151-8B42-99F7-1D9F9AB21DB7}"/>
              </a:ext>
            </a:extLst>
          </p:cNvPr>
          <p:cNvSpPr txBox="1"/>
          <p:nvPr/>
        </p:nvSpPr>
        <p:spPr>
          <a:xfrm>
            <a:off x="5378218" y="3822287"/>
            <a:ext cx="538331" cy="261610"/>
          </a:xfrm>
          <a:prstGeom prst="rect">
            <a:avLst/>
          </a:prstGeom>
          <a:noFill/>
        </p:spPr>
        <p:txBody>
          <a:bodyPr wrap="square" rtlCol="0">
            <a:spAutoFit/>
          </a:bodyPr>
          <a:lstStyle/>
          <a:p>
            <a:r>
              <a:rPr lang="en-US" sz="1100" b="1" dirty="0">
                <a:solidFill>
                  <a:schemeClr val="bg1"/>
                </a:solidFill>
                <a:latin typeface="+mj-lt"/>
              </a:rPr>
              <a:t>0.65</a:t>
            </a:r>
            <a:endParaRPr lang="en-US" sz="1000" b="1" dirty="0">
              <a:solidFill>
                <a:schemeClr val="bg1"/>
              </a:solidFill>
              <a:latin typeface="+mj-lt"/>
            </a:endParaRPr>
          </a:p>
        </p:txBody>
      </p:sp>
      <p:sp>
        <p:nvSpPr>
          <p:cNvPr id="35" name="TextBox 34">
            <a:extLst>
              <a:ext uri="{FF2B5EF4-FFF2-40B4-BE49-F238E27FC236}">
                <a16:creationId xmlns:a16="http://schemas.microsoft.com/office/drawing/2014/main" id="{D32B3D4F-3D60-9F4C-87EA-109825603676}"/>
              </a:ext>
            </a:extLst>
          </p:cNvPr>
          <p:cNvSpPr txBox="1"/>
          <p:nvPr/>
        </p:nvSpPr>
        <p:spPr>
          <a:xfrm>
            <a:off x="6155983" y="3822287"/>
            <a:ext cx="462868" cy="261610"/>
          </a:xfrm>
          <a:prstGeom prst="rect">
            <a:avLst/>
          </a:prstGeom>
          <a:noFill/>
        </p:spPr>
        <p:txBody>
          <a:bodyPr wrap="square" rtlCol="0">
            <a:spAutoFit/>
          </a:bodyPr>
          <a:lstStyle/>
          <a:p>
            <a:r>
              <a:rPr lang="en-US" sz="1100" b="1" dirty="0">
                <a:solidFill>
                  <a:schemeClr val="bg1"/>
                </a:solidFill>
                <a:latin typeface="+mj-lt"/>
              </a:rPr>
              <a:t>0.63</a:t>
            </a:r>
          </a:p>
        </p:txBody>
      </p:sp>
      <p:sp>
        <p:nvSpPr>
          <p:cNvPr id="36" name="TextBox 35">
            <a:extLst>
              <a:ext uri="{FF2B5EF4-FFF2-40B4-BE49-F238E27FC236}">
                <a16:creationId xmlns:a16="http://schemas.microsoft.com/office/drawing/2014/main" id="{8756EDEB-6FBF-574C-B779-4B1D46C30563}"/>
              </a:ext>
            </a:extLst>
          </p:cNvPr>
          <p:cNvSpPr txBox="1"/>
          <p:nvPr/>
        </p:nvSpPr>
        <p:spPr>
          <a:xfrm>
            <a:off x="6925002" y="3834071"/>
            <a:ext cx="462868" cy="261610"/>
          </a:xfrm>
          <a:prstGeom prst="rect">
            <a:avLst/>
          </a:prstGeom>
          <a:noFill/>
        </p:spPr>
        <p:txBody>
          <a:bodyPr wrap="square" rtlCol="0">
            <a:spAutoFit/>
          </a:bodyPr>
          <a:lstStyle/>
          <a:p>
            <a:r>
              <a:rPr lang="en-US" sz="1100" b="1" dirty="0">
                <a:solidFill>
                  <a:schemeClr val="bg1"/>
                </a:solidFill>
                <a:latin typeface="+mj-lt"/>
              </a:rPr>
              <a:t>0.53</a:t>
            </a:r>
          </a:p>
        </p:txBody>
      </p:sp>
      <p:sp>
        <p:nvSpPr>
          <p:cNvPr id="37" name="TextBox 36">
            <a:extLst>
              <a:ext uri="{FF2B5EF4-FFF2-40B4-BE49-F238E27FC236}">
                <a16:creationId xmlns:a16="http://schemas.microsoft.com/office/drawing/2014/main" id="{4A92C387-E5F3-E343-8A4E-75AB1A221F02}"/>
              </a:ext>
            </a:extLst>
          </p:cNvPr>
          <p:cNvSpPr txBox="1"/>
          <p:nvPr/>
        </p:nvSpPr>
        <p:spPr>
          <a:xfrm>
            <a:off x="7317275" y="3834071"/>
            <a:ext cx="462868" cy="261610"/>
          </a:xfrm>
          <a:prstGeom prst="rect">
            <a:avLst/>
          </a:prstGeom>
          <a:noFill/>
        </p:spPr>
        <p:txBody>
          <a:bodyPr wrap="square" rtlCol="0">
            <a:spAutoFit/>
          </a:bodyPr>
          <a:lstStyle/>
          <a:p>
            <a:r>
              <a:rPr lang="en-US" sz="1100" b="1" dirty="0">
                <a:solidFill>
                  <a:schemeClr val="bg1"/>
                </a:solidFill>
                <a:latin typeface="+mj-lt"/>
              </a:rPr>
              <a:t>0.76</a:t>
            </a:r>
          </a:p>
        </p:txBody>
      </p:sp>
      <p:sp>
        <p:nvSpPr>
          <p:cNvPr id="2" name="Rectangle 1">
            <a:extLst>
              <a:ext uri="{FF2B5EF4-FFF2-40B4-BE49-F238E27FC236}">
                <a16:creationId xmlns:a16="http://schemas.microsoft.com/office/drawing/2014/main" id="{E811E30F-C317-3449-ADD8-80434FB59707}"/>
              </a:ext>
            </a:extLst>
          </p:cNvPr>
          <p:cNvSpPr/>
          <p:nvPr/>
        </p:nvSpPr>
        <p:spPr>
          <a:xfrm>
            <a:off x="3280528" y="4205584"/>
            <a:ext cx="980387" cy="299213"/>
          </a:xfrm>
          <a:prstGeom prst="rect">
            <a:avLst/>
          </a:prstGeom>
          <a:solidFill>
            <a:schemeClr val="accent6">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2AED6D5-14BE-084C-AA6A-5A0DA3C3439C}"/>
              </a:ext>
            </a:extLst>
          </p:cNvPr>
          <p:cNvSpPr/>
          <p:nvPr/>
        </p:nvSpPr>
        <p:spPr>
          <a:xfrm rot="1844296">
            <a:off x="5522916" y="5723418"/>
            <a:ext cx="441558" cy="299213"/>
          </a:xfrm>
          <a:prstGeom prst="rect">
            <a:avLst/>
          </a:prstGeom>
          <a:solidFill>
            <a:schemeClr val="accent6">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33D0C41-CECE-874E-8443-302E29266E6F}"/>
              </a:ext>
            </a:extLst>
          </p:cNvPr>
          <p:cNvSpPr/>
          <p:nvPr/>
        </p:nvSpPr>
        <p:spPr>
          <a:xfrm rot="1844296">
            <a:off x="5854934" y="5888864"/>
            <a:ext cx="1088947" cy="299213"/>
          </a:xfrm>
          <a:prstGeom prst="rect">
            <a:avLst/>
          </a:prstGeom>
          <a:solidFill>
            <a:schemeClr val="accent6">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E0DA2C6-5F04-CB46-A959-0239AB59B50A}"/>
              </a:ext>
            </a:extLst>
          </p:cNvPr>
          <p:cNvSpPr/>
          <p:nvPr/>
        </p:nvSpPr>
        <p:spPr>
          <a:xfrm>
            <a:off x="3280528" y="4204665"/>
            <a:ext cx="980387" cy="299213"/>
          </a:xfrm>
          <a:prstGeom prst="rect">
            <a:avLst/>
          </a:prstGeom>
          <a:solidFill>
            <a:schemeClr val="accent6">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2010C04-9ADA-4747-A245-DBAE2B3D0F98}"/>
              </a:ext>
            </a:extLst>
          </p:cNvPr>
          <p:cNvSpPr/>
          <p:nvPr/>
        </p:nvSpPr>
        <p:spPr>
          <a:xfrm>
            <a:off x="3282097" y="4206233"/>
            <a:ext cx="980387" cy="299213"/>
          </a:xfrm>
          <a:prstGeom prst="rect">
            <a:avLst/>
          </a:prstGeom>
          <a:solidFill>
            <a:schemeClr val="accent6">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866138F-006E-3449-94FA-A154C3275501}"/>
              </a:ext>
            </a:extLst>
          </p:cNvPr>
          <p:cNvSpPr/>
          <p:nvPr/>
        </p:nvSpPr>
        <p:spPr>
          <a:xfrm rot="1844296">
            <a:off x="6620080" y="5909286"/>
            <a:ext cx="1088947" cy="299213"/>
          </a:xfrm>
          <a:prstGeom prst="rect">
            <a:avLst/>
          </a:prstGeom>
          <a:solidFill>
            <a:schemeClr val="accent6">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415AE47-CC71-614D-84C4-4B5AFA7ACA30}"/>
              </a:ext>
            </a:extLst>
          </p:cNvPr>
          <p:cNvSpPr/>
          <p:nvPr/>
        </p:nvSpPr>
        <p:spPr>
          <a:xfrm>
            <a:off x="3278959" y="4203746"/>
            <a:ext cx="980387" cy="299213"/>
          </a:xfrm>
          <a:prstGeom prst="rect">
            <a:avLst/>
          </a:prstGeom>
          <a:solidFill>
            <a:schemeClr val="accent6">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199CDE3-206A-F24B-8CB7-1D628AB05E13}"/>
              </a:ext>
            </a:extLst>
          </p:cNvPr>
          <p:cNvSpPr txBox="1"/>
          <p:nvPr/>
        </p:nvSpPr>
        <p:spPr>
          <a:xfrm>
            <a:off x="6528325" y="3466189"/>
            <a:ext cx="462868" cy="261610"/>
          </a:xfrm>
          <a:prstGeom prst="rect">
            <a:avLst/>
          </a:prstGeom>
          <a:noFill/>
        </p:spPr>
        <p:txBody>
          <a:bodyPr wrap="square" rtlCol="0">
            <a:spAutoFit/>
          </a:bodyPr>
          <a:lstStyle/>
          <a:p>
            <a:r>
              <a:rPr lang="en-US" sz="1100" b="1" dirty="0">
                <a:solidFill>
                  <a:schemeClr val="bg1"/>
                </a:solidFill>
                <a:latin typeface="+mj-lt"/>
              </a:rPr>
              <a:t>0.04</a:t>
            </a:r>
          </a:p>
        </p:txBody>
      </p:sp>
    </p:spTree>
    <p:extLst>
      <p:ext uri="{BB962C8B-B14F-4D97-AF65-F5344CB8AC3E}">
        <p14:creationId xmlns:p14="http://schemas.microsoft.com/office/powerpoint/2010/main" val="407362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par>
                                <p:cTn id="9" presetID="6" presetClass="emph" presetSubtype="0" autoRev="1" fill="hold" grpId="0" nodeType="withEffect">
                                  <p:stCondLst>
                                    <p:cond delay="0"/>
                                  </p:stCondLst>
                                  <p:childTnLst>
                                    <p:animScale>
                                      <p:cBhvr>
                                        <p:cTn id="10" dur="2000" fill="hold"/>
                                        <p:tgtEl>
                                          <p:spTgt spid="26"/>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6" presetClass="emph" presetSubtype="0" autoRev="1" fill="hold" grpId="0" nodeType="withEffect">
                                  <p:stCondLst>
                                    <p:cond delay="0"/>
                                  </p:stCondLst>
                                  <p:childTnLst>
                                    <p:animScale>
                                      <p:cBhvr>
                                        <p:cTn id="16" dur="2000" fill="hold"/>
                                        <p:tgtEl>
                                          <p:spTgt spid="27"/>
                                        </p:tgtEl>
                                      </p:cBhvr>
                                      <p:by x="150000" y="150000"/>
                                    </p:animScale>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subTnLst>
                                    <p:set>
                                      <p:cBhvr override="childStyle">
                                        <p:cTn dur="1" fill="hold" display="0" masterRel="nextClick" afterEffect="1"/>
                                        <p:tgtEl>
                                          <p:spTgt spid="40"/>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6" presetClass="emph" presetSubtype="0" autoRev="1" fill="hold" grpId="0" nodeType="withEffect">
                                  <p:stCondLst>
                                    <p:cond delay="0"/>
                                  </p:stCondLst>
                                  <p:childTnLst>
                                    <p:animScale>
                                      <p:cBhvr>
                                        <p:cTn id="32" dur="2000" fill="hold"/>
                                        <p:tgtEl>
                                          <p:spTgt spid="3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P spid="2" grpId="0" animBg="1"/>
      <p:bldP spid="38" grpId="0" animBg="1"/>
      <p:bldP spid="40" grpId="0" animBg="1"/>
      <p:bldP spid="40" grpId="1" animBg="1"/>
      <p:bldP spid="41" grpId="0" animBg="1"/>
      <p:bldP spid="42" grpId="0" animBg="1"/>
      <p:bldP spid="43" grpId="0" animBg="1"/>
      <p:bldP spid="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screenshot of a computer&#10;&#10;Description automatically generated with medium confidence">
            <a:extLst>
              <a:ext uri="{FF2B5EF4-FFF2-40B4-BE49-F238E27FC236}">
                <a16:creationId xmlns:a16="http://schemas.microsoft.com/office/drawing/2014/main" id="{A3FE1FCF-A5F9-2545-B55C-0A36E795F81F}"/>
              </a:ext>
            </a:extLst>
          </p:cNvPr>
          <p:cNvPicPr>
            <a:picLocks noChangeAspect="1"/>
          </p:cNvPicPr>
          <p:nvPr/>
        </p:nvPicPr>
        <p:blipFill rotWithShape="1">
          <a:blip r:embed="rId3"/>
          <a:srcRect l="3045" t="1602" r="10685" b="6777"/>
          <a:stretch/>
        </p:blipFill>
        <p:spPr>
          <a:xfrm>
            <a:off x="320040" y="2012826"/>
            <a:ext cx="5614416" cy="3831007"/>
          </a:xfrm>
          <a:prstGeom prst="rect">
            <a:avLst/>
          </a:prstGeom>
        </p:spPr>
      </p:pic>
      <p:pic>
        <p:nvPicPr>
          <p:cNvPr id="17" name="Picture 16" descr="Chart, scatter chart&#10;&#10;Description automatically generated">
            <a:extLst>
              <a:ext uri="{FF2B5EF4-FFF2-40B4-BE49-F238E27FC236}">
                <a16:creationId xmlns:a16="http://schemas.microsoft.com/office/drawing/2014/main" id="{B0F63CFD-5AB2-8D45-93A9-28C57AF62EB7}"/>
              </a:ext>
            </a:extLst>
          </p:cNvPr>
          <p:cNvPicPr>
            <a:picLocks noChangeAspect="1"/>
          </p:cNvPicPr>
          <p:nvPr/>
        </p:nvPicPr>
        <p:blipFill rotWithShape="1">
          <a:blip r:embed="rId4"/>
          <a:srcRect r="9109" b="7076"/>
          <a:stretch/>
        </p:blipFill>
        <p:spPr>
          <a:xfrm>
            <a:off x="6147629" y="1970436"/>
            <a:ext cx="5961271" cy="3915786"/>
          </a:xfrm>
          <a:prstGeom prst="rect">
            <a:avLst/>
          </a:prstGeom>
        </p:spPr>
      </p:pic>
      <p:sp>
        <p:nvSpPr>
          <p:cNvPr id="10" name="Title 29">
            <a:extLst>
              <a:ext uri="{FF2B5EF4-FFF2-40B4-BE49-F238E27FC236}">
                <a16:creationId xmlns:a16="http://schemas.microsoft.com/office/drawing/2014/main" id="{7B048541-426E-47F8-A256-B5E669A469E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Exploratory analysis</a:t>
            </a:r>
          </a:p>
        </p:txBody>
      </p:sp>
    </p:spTree>
    <p:extLst>
      <p:ext uri="{BB962C8B-B14F-4D97-AF65-F5344CB8AC3E}">
        <p14:creationId xmlns:p14="http://schemas.microsoft.com/office/powerpoint/2010/main" val="4193916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192C51-B764-4A9B-9587-5EF8B628B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FFFBA8-E304-C540-A63F-4A2FC91A2C8C}"/>
              </a:ext>
            </a:extLst>
          </p:cNvPr>
          <p:cNvSpPr>
            <a:spLocks noGrp="1"/>
          </p:cNvSpPr>
          <p:nvPr>
            <p:ph type="title"/>
          </p:nvPr>
        </p:nvSpPr>
        <p:spPr>
          <a:xfrm>
            <a:off x="648929" y="557190"/>
            <a:ext cx="5181510" cy="1671569"/>
          </a:xfrm>
        </p:spPr>
        <p:txBody>
          <a:bodyPr>
            <a:normAutofit/>
          </a:bodyPr>
          <a:lstStyle/>
          <a:p>
            <a:r>
              <a:rPr lang="en-US" sz="4000"/>
              <a:t>Summary</a:t>
            </a:r>
          </a:p>
        </p:txBody>
      </p:sp>
      <p:sp>
        <p:nvSpPr>
          <p:cNvPr id="3" name="Content Placeholder 2">
            <a:extLst>
              <a:ext uri="{FF2B5EF4-FFF2-40B4-BE49-F238E27FC236}">
                <a16:creationId xmlns:a16="http://schemas.microsoft.com/office/drawing/2014/main" id="{4F03C4B2-3EA3-7E45-A719-D712ACA785EF}"/>
              </a:ext>
            </a:extLst>
          </p:cNvPr>
          <p:cNvSpPr>
            <a:spLocks noGrp="1"/>
          </p:cNvSpPr>
          <p:nvPr>
            <p:ph idx="1"/>
          </p:nvPr>
        </p:nvSpPr>
        <p:spPr>
          <a:xfrm>
            <a:off x="648930" y="1924204"/>
            <a:ext cx="5886506" cy="4145615"/>
          </a:xfrm>
        </p:spPr>
        <p:txBody>
          <a:bodyPr>
            <a:normAutofit/>
          </a:bodyPr>
          <a:lstStyle/>
          <a:p>
            <a:r>
              <a:rPr lang="en-US" dirty="0"/>
              <a:t>Most of the Airbnb units in Seattle are houses and apartments </a:t>
            </a:r>
          </a:p>
          <a:p>
            <a:r>
              <a:rPr lang="en-US" dirty="0"/>
              <a:t>No correlation between the booking price and distance</a:t>
            </a:r>
          </a:p>
          <a:p>
            <a:r>
              <a:rPr lang="en-US" dirty="0"/>
              <a:t>No correlation between cleaning fee and availability</a:t>
            </a:r>
          </a:p>
          <a:p>
            <a:r>
              <a:rPr lang="en-US" dirty="0"/>
              <a:t>Booking price is moderately correlated to cleaning fees and accommodations</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9474E28-CF1F-40F5-87B4-BF695D423B2D}"/>
              </a:ext>
            </a:extLst>
          </p:cNvPr>
          <p:cNvPicPr>
            <a:picLocks noChangeAspect="1"/>
          </p:cNvPicPr>
          <p:nvPr/>
        </p:nvPicPr>
        <p:blipFill rotWithShape="1">
          <a:blip r:embed="rId2"/>
          <a:srcRect l="24842" r="31393"/>
          <a:stretch/>
        </p:blipFill>
        <p:spPr>
          <a:xfrm>
            <a:off x="7238190" y="0"/>
            <a:ext cx="6002844" cy="6857990"/>
          </a:xfrm>
          <a:prstGeom prst="rect">
            <a:avLst/>
          </a:prstGeom>
          <a:effectLst/>
        </p:spPr>
      </p:pic>
    </p:spTree>
    <p:extLst>
      <p:ext uri="{BB962C8B-B14F-4D97-AF65-F5344CB8AC3E}">
        <p14:creationId xmlns:p14="http://schemas.microsoft.com/office/powerpoint/2010/main" val="4188859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hand holding a cell phone&#10;&#10;Description automatically generated with medium confidence">
            <a:extLst>
              <a:ext uri="{FF2B5EF4-FFF2-40B4-BE49-F238E27FC236}">
                <a16:creationId xmlns:a16="http://schemas.microsoft.com/office/drawing/2014/main" id="{A1480F3F-8FBC-4B30-B6CA-F27A180B0817}"/>
              </a:ext>
            </a:extLst>
          </p:cNvPr>
          <p:cNvPicPr>
            <a:picLocks noChangeAspect="1"/>
          </p:cNvPicPr>
          <p:nvPr/>
        </p:nvPicPr>
        <p:blipFill rotWithShape="1">
          <a:blip r:embed="rId3">
            <a:alphaModFix/>
          </a:blip>
          <a:srcRect t="9800" r="-1" b="18607"/>
          <a:stretch/>
        </p:blipFill>
        <p:spPr>
          <a:xfrm>
            <a:off x="5797543" y="10"/>
            <a:ext cx="6394152" cy="6857990"/>
          </a:xfrm>
          <a:prstGeom prst="rect">
            <a:avLst/>
          </a:prstGeom>
        </p:spPr>
      </p:pic>
      <p:pic>
        <p:nvPicPr>
          <p:cNvPr id="14" name="Picture 13">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6BC5C884-FB30-42FF-AE60-425D1AA84FDB}"/>
              </a:ext>
            </a:extLst>
          </p:cNvPr>
          <p:cNvSpPr>
            <a:spLocks noGrp="1"/>
          </p:cNvSpPr>
          <p:nvPr>
            <p:ph type="title"/>
          </p:nvPr>
        </p:nvSpPr>
        <p:spPr>
          <a:xfrm>
            <a:off x="804998" y="798445"/>
            <a:ext cx="4803636" cy="1311664"/>
          </a:xfrm>
        </p:spPr>
        <p:txBody>
          <a:bodyPr>
            <a:normAutofit/>
          </a:bodyPr>
          <a:lstStyle/>
          <a:p>
            <a:r>
              <a:rPr lang="en-US">
                <a:solidFill>
                  <a:srgbClr val="000000"/>
                </a:solidFill>
              </a:rPr>
              <a:t>Outline</a:t>
            </a:r>
          </a:p>
        </p:txBody>
      </p:sp>
      <p:sp>
        <p:nvSpPr>
          <p:cNvPr id="3" name="Content Placeholder 2">
            <a:extLst>
              <a:ext uri="{FF2B5EF4-FFF2-40B4-BE49-F238E27FC236}">
                <a16:creationId xmlns:a16="http://schemas.microsoft.com/office/drawing/2014/main" id="{02713791-BA90-47B0-B162-1C149DF28A83}"/>
              </a:ext>
            </a:extLst>
          </p:cNvPr>
          <p:cNvSpPr>
            <a:spLocks noGrp="1"/>
          </p:cNvSpPr>
          <p:nvPr>
            <p:ph idx="1"/>
          </p:nvPr>
        </p:nvSpPr>
        <p:spPr>
          <a:xfrm>
            <a:off x="804997" y="2272143"/>
            <a:ext cx="4706803" cy="3788830"/>
          </a:xfrm>
        </p:spPr>
        <p:txBody>
          <a:bodyPr anchor="ctr">
            <a:normAutofit/>
          </a:bodyPr>
          <a:lstStyle/>
          <a:p>
            <a:r>
              <a:rPr lang="en-US" sz="2000" dirty="0">
                <a:solidFill>
                  <a:srgbClr val="000000"/>
                </a:solidFill>
              </a:rPr>
              <a:t>Case study</a:t>
            </a:r>
          </a:p>
          <a:p>
            <a:r>
              <a:rPr lang="en-US" sz="2000" dirty="0">
                <a:solidFill>
                  <a:srgbClr val="000000"/>
                </a:solidFill>
              </a:rPr>
              <a:t>Data and exploratory analysis</a:t>
            </a:r>
          </a:p>
          <a:p>
            <a:r>
              <a:rPr lang="en-US" sz="2000" dirty="0">
                <a:solidFill>
                  <a:srgbClr val="000000"/>
                </a:solidFill>
              </a:rPr>
              <a:t>Data insights (summary)</a:t>
            </a:r>
          </a:p>
          <a:p>
            <a:r>
              <a:rPr lang="en-US" sz="2000" dirty="0">
                <a:solidFill>
                  <a:srgbClr val="000000"/>
                </a:solidFill>
              </a:rPr>
              <a:t>Prediction model</a:t>
            </a:r>
          </a:p>
          <a:p>
            <a:r>
              <a:rPr lang="en-US" sz="2000" dirty="0">
                <a:solidFill>
                  <a:srgbClr val="000000"/>
                </a:solidFill>
              </a:rPr>
              <a:t>Q&amp;A</a:t>
            </a: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p:txBody>
      </p:sp>
    </p:spTree>
    <p:extLst>
      <p:ext uri="{BB962C8B-B14F-4D97-AF65-F5344CB8AC3E}">
        <p14:creationId xmlns:p14="http://schemas.microsoft.com/office/powerpoint/2010/main" val="2724042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3CA8-A891-4D9C-9133-291E606FC01F}"/>
              </a:ext>
            </a:extLst>
          </p:cNvPr>
          <p:cNvSpPr>
            <a:spLocks noGrp="1"/>
          </p:cNvSpPr>
          <p:nvPr>
            <p:ph type="title"/>
          </p:nvPr>
        </p:nvSpPr>
        <p:spPr/>
        <p:txBody>
          <a:bodyPr/>
          <a:lstStyle/>
          <a:p>
            <a:r>
              <a:rPr lang="en-US" dirty="0"/>
              <a:t>Prediction model</a:t>
            </a:r>
          </a:p>
        </p:txBody>
      </p:sp>
      <p:sp>
        <p:nvSpPr>
          <p:cNvPr id="3" name="Content Placeholder 2">
            <a:extLst>
              <a:ext uri="{FF2B5EF4-FFF2-40B4-BE49-F238E27FC236}">
                <a16:creationId xmlns:a16="http://schemas.microsoft.com/office/drawing/2014/main" id="{4A04F545-C1C4-4753-8227-C3FBA0ACB46E}"/>
              </a:ext>
            </a:extLst>
          </p:cNvPr>
          <p:cNvSpPr>
            <a:spLocks noGrp="1"/>
          </p:cNvSpPr>
          <p:nvPr>
            <p:ph idx="1"/>
          </p:nvPr>
        </p:nvSpPr>
        <p:spPr>
          <a:xfrm>
            <a:off x="838200" y="1825625"/>
            <a:ext cx="6656462" cy="4351338"/>
          </a:xfrm>
        </p:spPr>
        <p:txBody>
          <a:bodyPr>
            <a:normAutofit/>
          </a:bodyPr>
          <a:lstStyle/>
          <a:p>
            <a:pPr>
              <a:lnSpc>
                <a:spcPct val="160000"/>
              </a:lnSpc>
            </a:pPr>
            <a:r>
              <a:rPr lang="en-US" dirty="0"/>
              <a:t>Build and train five different models.</a:t>
            </a:r>
          </a:p>
          <a:p>
            <a:pPr>
              <a:lnSpc>
                <a:spcPct val="100000"/>
              </a:lnSpc>
            </a:pPr>
            <a:r>
              <a:rPr lang="en-US" dirty="0"/>
              <a:t>The accuracy score will be the evaluation method for the models.</a:t>
            </a:r>
          </a:p>
          <a:p>
            <a:pPr>
              <a:lnSpc>
                <a:spcPct val="160000"/>
              </a:lnSpc>
            </a:pPr>
            <a:r>
              <a:rPr lang="en-US" dirty="0"/>
              <a:t>The score should not below 0.60.</a:t>
            </a:r>
          </a:p>
          <a:p>
            <a:pPr>
              <a:lnSpc>
                <a:spcPct val="160000"/>
              </a:lnSpc>
            </a:pPr>
            <a:r>
              <a:rPr lang="en-US" dirty="0"/>
              <a:t>The model will predict Airbnb prices.</a:t>
            </a:r>
          </a:p>
        </p:txBody>
      </p:sp>
      <p:pic>
        <p:nvPicPr>
          <p:cNvPr id="4" name="Picture 3" descr="A picture containing text, electronics, computer&#10;&#10;Description automatically generated">
            <a:extLst>
              <a:ext uri="{FF2B5EF4-FFF2-40B4-BE49-F238E27FC236}">
                <a16:creationId xmlns:a16="http://schemas.microsoft.com/office/drawing/2014/main" id="{C9038253-977F-4B61-BDE6-3AFD6A7FC5D8}"/>
              </a:ext>
            </a:extLst>
          </p:cNvPr>
          <p:cNvPicPr>
            <a:picLocks noChangeAspect="1"/>
          </p:cNvPicPr>
          <p:nvPr/>
        </p:nvPicPr>
        <p:blipFill rotWithShape="1">
          <a:blip r:embed="rId3"/>
          <a:srcRect l="23555" t="-1" r="19683" b="-1"/>
          <a:stretch/>
        </p:blipFill>
        <p:spPr>
          <a:xfrm>
            <a:off x="7572906" y="10"/>
            <a:ext cx="5831733" cy="6857990"/>
          </a:xfrm>
          <a:prstGeom prst="rect">
            <a:avLst/>
          </a:prstGeom>
          <a:effectLst/>
        </p:spPr>
      </p:pic>
    </p:spTree>
    <p:extLst>
      <p:ext uri="{BB962C8B-B14F-4D97-AF65-F5344CB8AC3E}">
        <p14:creationId xmlns:p14="http://schemas.microsoft.com/office/powerpoint/2010/main" val="369615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34AE-DA5E-5442-AF0F-2BB2CEE56B79}"/>
              </a:ext>
            </a:extLst>
          </p:cNvPr>
          <p:cNvSpPr>
            <a:spLocks noGrp="1"/>
          </p:cNvSpPr>
          <p:nvPr>
            <p:ph type="title"/>
          </p:nvPr>
        </p:nvSpPr>
        <p:spPr>
          <a:xfrm>
            <a:off x="630935" y="786384"/>
            <a:ext cx="5786693" cy="1600200"/>
          </a:xfrm>
        </p:spPr>
        <p:txBody>
          <a:bodyPr anchor="ctr">
            <a:normAutofit/>
          </a:bodyPr>
          <a:lstStyle/>
          <a:p>
            <a:r>
              <a:rPr lang="en-US" sz="3600" dirty="0"/>
              <a:t>Feature Selection &amp; Data Split</a:t>
            </a:r>
            <a:endParaRPr lang="en-US" sz="3400" dirty="0"/>
          </a:p>
        </p:txBody>
      </p:sp>
      <p:sp>
        <p:nvSpPr>
          <p:cNvPr id="3" name="Rounded Rectangle 2">
            <a:extLst>
              <a:ext uri="{FF2B5EF4-FFF2-40B4-BE49-F238E27FC236}">
                <a16:creationId xmlns:a16="http://schemas.microsoft.com/office/drawing/2014/main" id="{F8BFAD0B-6956-1444-AB02-A83B81575C47}"/>
              </a:ext>
            </a:extLst>
          </p:cNvPr>
          <p:cNvSpPr/>
          <p:nvPr/>
        </p:nvSpPr>
        <p:spPr>
          <a:xfrm>
            <a:off x="5616633" y="2107691"/>
            <a:ext cx="3817855" cy="3676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datasets </a:t>
            </a:r>
          </a:p>
        </p:txBody>
      </p:sp>
      <p:sp>
        <p:nvSpPr>
          <p:cNvPr id="6" name="Rounded Rectangle 5">
            <a:extLst>
              <a:ext uri="{FF2B5EF4-FFF2-40B4-BE49-F238E27FC236}">
                <a16:creationId xmlns:a16="http://schemas.microsoft.com/office/drawing/2014/main" id="{1E532AFD-067B-664B-8B30-83F947BDAFEB}"/>
              </a:ext>
            </a:extLst>
          </p:cNvPr>
          <p:cNvSpPr/>
          <p:nvPr/>
        </p:nvSpPr>
        <p:spPr>
          <a:xfrm>
            <a:off x="9434488" y="2107691"/>
            <a:ext cx="1598592" cy="367646"/>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dataset</a:t>
            </a:r>
          </a:p>
        </p:txBody>
      </p:sp>
      <p:pic>
        <p:nvPicPr>
          <p:cNvPr id="10" name="Picture 9" descr="Chart, pie chart&#10;&#10;Description automatically generated">
            <a:extLst>
              <a:ext uri="{FF2B5EF4-FFF2-40B4-BE49-F238E27FC236}">
                <a16:creationId xmlns:a16="http://schemas.microsoft.com/office/drawing/2014/main" id="{E67C46F3-DD81-2841-86C6-06373F467CC8}"/>
              </a:ext>
            </a:extLst>
          </p:cNvPr>
          <p:cNvPicPr>
            <a:picLocks noChangeAspect="1"/>
          </p:cNvPicPr>
          <p:nvPr/>
        </p:nvPicPr>
        <p:blipFill>
          <a:blip r:embed="rId3"/>
          <a:stretch>
            <a:fillRect/>
          </a:stretch>
        </p:blipFill>
        <p:spPr>
          <a:xfrm>
            <a:off x="5616632" y="2537644"/>
            <a:ext cx="5416447" cy="3532271"/>
          </a:xfrm>
          <a:prstGeom prst="rect">
            <a:avLst/>
          </a:prstGeom>
          <a:ln>
            <a:noFill/>
          </a:ln>
          <a:effectLst>
            <a:softEdge rad="112500"/>
          </a:effectLst>
        </p:spPr>
      </p:pic>
      <p:sp>
        <p:nvSpPr>
          <p:cNvPr id="38" name="Content Placeholder 8">
            <a:extLst>
              <a:ext uri="{FF2B5EF4-FFF2-40B4-BE49-F238E27FC236}">
                <a16:creationId xmlns:a16="http://schemas.microsoft.com/office/drawing/2014/main" id="{C0D7B07F-9489-C84C-BF94-1FE5E3387312}"/>
              </a:ext>
            </a:extLst>
          </p:cNvPr>
          <p:cNvSpPr>
            <a:spLocks noGrp="1"/>
          </p:cNvSpPr>
          <p:nvPr>
            <p:ph idx="1"/>
          </p:nvPr>
        </p:nvSpPr>
        <p:spPr>
          <a:xfrm>
            <a:off x="630935" y="2475337"/>
            <a:ext cx="4749448" cy="2480976"/>
          </a:xfrm>
        </p:spPr>
        <p:txBody>
          <a:bodyPr anchor="ctr">
            <a:normAutofit/>
          </a:bodyPr>
          <a:lstStyle/>
          <a:p>
            <a:pPr marL="0" indent="0">
              <a:lnSpc>
                <a:spcPct val="100000"/>
              </a:lnSpc>
              <a:buNone/>
            </a:pPr>
            <a:r>
              <a:rPr lang="en-US" sz="2400" b="1" dirty="0">
                <a:latin typeface="Calibri" panose="020F0502020204030204" pitchFamily="34" charset="0"/>
                <a:cs typeface="Calibri" panose="020F0502020204030204" pitchFamily="34" charset="0"/>
              </a:rPr>
              <a:t>Models:</a:t>
            </a:r>
          </a:p>
          <a:p>
            <a:pPr>
              <a:lnSpc>
                <a:spcPct val="100000"/>
              </a:lnSpc>
            </a:pPr>
            <a:r>
              <a:rPr lang="en-US" sz="2000" dirty="0">
                <a:latin typeface="Calibri" panose="020F0502020204030204" pitchFamily="34" charset="0"/>
                <a:cs typeface="Calibri" panose="020F0502020204030204" pitchFamily="34" charset="0"/>
              </a:rPr>
              <a:t>Linear Regression</a:t>
            </a:r>
          </a:p>
          <a:p>
            <a:pPr>
              <a:lnSpc>
                <a:spcPct val="100000"/>
              </a:lnSpc>
            </a:pPr>
            <a:r>
              <a:rPr lang="en-US" sz="2000" dirty="0">
                <a:latin typeface="Calibri" panose="020F0502020204030204" pitchFamily="34" charset="0"/>
                <a:cs typeface="Calibri" panose="020F0502020204030204" pitchFamily="34" charset="0"/>
              </a:rPr>
              <a:t>Random Forest</a:t>
            </a:r>
          </a:p>
          <a:p>
            <a:pPr>
              <a:lnSpc>
                <a:spcPct val="100000"/>
              </a:lnSpc>
            </a:pPr>
            <a:r>
              <a:rPr lang="en-US" sz="2000" dirty="0">
                <a:latin typeface="Calibri" panose="020F0502020204030204" pitchFamily="34" charset="0"/>
                <a:cs typeface="Calibri" panose="020F0502020204030204" pitchFamily="34" charset="0"/>
              </a:rPr>
              <a:t>Gradient Boost</a:t>
            </a:r>
          </a:p>
          <a:p>
            <a:pPr>
              <a:lnSpc>
                <a:spcPct val="100000"/>
              </a:lnSpc>
            </a:pPr>
            <a:r>
              <a:rPr lang="en-US" sz="2000" dirty="0">
                <a:latin typeface="Calibri" panose="020F0502020204030204" pitchFamily="34" charset="0"/>
                <a:cs typeface="Calibri" panose="020F0502020204030204" pitchFamily="34" charset="0"/>
              </a:rPr>
              <a:t>Extreme Gradient Boost</a:t>
            </a:r>
          </a:p>
        </p:txBody>
      </p:sp>
    </p:spTree>
    <p:extLst>
      <p:ext uri="{BB962C8B-B14F-4D97-AF65-F5344CB8AC3E}">
        <p14:creationId xmlns:p14="http://schemas.microsoft.com/office/powerpoint/2010/main" val="4087721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F345-73DC-5D47-B88E-E1C0774EAEBE}"/>
              </a:ext>
            </a:extLst>
          </p:cNvPr>
          <p:cNvSpPr>
            <a:spLocks noGrp="1"/>
          </p:cNvSpPr>
          <p:nvPr>
            <p:ph type="title"/>
          </p:nvPr>
        </p:nvSpPr>
        <p:spPr>
          <a:xfrm>
            <a:off x="630936" y="1688084"/>
            <a:ext cx="3419856" cy="1600200"/>
          </a:xfrm>
        </p:spPr>
        <p:txBody>
          <a:bodyPr anchor="ctr">
            <a:normAutofit/>
          </a:bodyPr>
          <a:lstStyle/>
          <a:p>
            <a:r>
              <a:rPr lang="en-US" dirty="0"/>
              <a:t>Models Result</a:t>
            </a:r>
          </a:p>
        </p:txBody>
      </p:sp>
      <p:sp>
        <p:nvSpPr>
          <p:cNvPr id="12" name="Content Placeholder 11">
            <a:extLst>
              <a:ext uri="{FF2B5EF4-FFF2-40B4-BE49-F238E27FC236}">
                <a16:creationId xmlns:a16="http://schemas.microsoft.com/office/drawing/2014/main" id="{CAE1AF19-257F-4133-8D3D-36C0B31D37A2}"/>
              </a:ext>
            </a:extLst>
          </p:cNvPr>
          <p:cNvSpPr>
            <a:spLocks noGrp="1"/>
          </p:cNvSpPr>
          <p:nvPr>
            <p:ph idx="1"/>
          </p:nvPr>
        </p:nvSpPr>
        <p:spPr>
          <a:xfrm>
            <a:off x="716204" y="3040050"/>
            <a:ext cx="4798245" cy="1600200"/>
          </a:xfrm>
        </p:spPr>
        <p:txBody>
          <a:bodyPr anchor="ctr">
            <a:normAutofit/>
          </a:bodyPr>
          <a:lstStyle/>
          <a:p>
            <a:r>
              <a:rPr lang="en-US" sz="2000" dirty="0">
                <a:latin typeface="Calibri" panose="020F0502020204030204" pitchFamily="34" charset="0"/>
                <a:cs typeface="Calibri" panose="020F0502020204030204" pitchFamily="34" charset="0"/>
              </a:rPr>
              <a:t>The prediction model doesn’t perform well with Apartment and House prices.</a:t>
            </a:r>
          </a:p>
          <a:p>
            <a:r>
              <a:rPr lang="en-US" sz="2000" dirty="0">
                <a:latin typeface="Calibri" panose="020F0502020204030204" pitchFamily="34" charset="0"/>
                <a:cs typeface="Calibri" panose="020F0502020204030204" pitchFamily="34" charset="0"/>
              </a:rPr>
              <a:t>The prediction model has better performance with the house’s prices.</a:t>
            </a:r>
          </a:p>
        </p:txBody>
      </p:sp>
      <p:sp>
        <p:nvSpPr>
          <p:cNvPr id="10" name="Google Shape;199;p31">
            <a:extLst>
              <a:ext uri="{FF2B5EF4-FFF2-40B4-BE49-F238E27FC236}">
                <a16:creationId xmlns:a16="http://schemas.microsoft.com/office/drawing/2014/main" id="{37FC05F4-519B-2048-BC4A-CFCBEFD5A271}"/>
              </a:ext>
            </a:extLst>
          </p:cNvPr>
          <p:cNvSpPr txBox="1"/>
          <p:nvPr/>
        </p:nvSpPr>
        <p:spPr>
          <a:xfrm>
            <a:off x="7135624" y="2106168"/>
            <a:ext cx="1656720" cy="287318"/>
          </a:xfrm>
          <a:prstGeom prst="rect">
            <a:avLst/>
          </a:prstGeom>
          <a:noFill/>
          <a:ln>
            <a:noFill/>
          </a:ln>
        </p:spPr>
        <p:txBody>
          <a:bodyPr spcFirstLastPara="1" wrap="square" lIns="91425" tIns="91425" rIns="91425" bIns="91425" anchor="ctr" anchorCtr="0">
            <a:noAutofit/>
          </a:bodyPr>
          <a:lstStyle/>
          <a:p>
            <a:pPr lvl="0" algn="ctr">
              <a:defRPr/>
            </a:pPr>
            <a:r>
              <a:rPr lang="en-US" sz="1200" dirty="0">
                <a:latin typeface="Calibri" panose="020F0502020204030204" pitchFamily="34" charset="0"/>
                <a:cs typeface="Calibri" panose="020F0502020204030204" pitchFamily="34" charset="0"/>
              </a:rPr>
              <a:t>Base linear Regression</a:t>
            </a:r>
          </a:p>
        </p:txBody>
      </p:sp>
      <p:grpSp>
        <p:nvGrpSpPr>
          <p:cNvPr id="13" name="Google Shape;200;p31">
            <a:extLst>
              <a:ext uri="{FF2B5EF4-FFF2-40B4-BE49-F238E27FC236}">
                <a16:creationId xmlns:a16="http://schemas.microsoft.com/office/drawing/2014/main" id="{478EBDED-C761-6649-84E9-8B9B9EDBD44A}"/>
              </a:ext>
            </a:extLst>
          </p:cNvPr>
          <p:cNvGrpSpPr/>
          <p:nvPr/>
        </p:nvGrpSpPr>
        <p:grpSpPr>
          <a:xfrm>
            <a:off x="7132713" y="1297696"/>
            <a:ext cx="1656720" cy="815254"/>
            <a:chOff x="2699259" y="3320948"/>
            <a:chExt cx="1656720" cy="815254"/>
          </a:xfrm>
        </p:grpSpPr>
        <p:sp>
          <p:nvSpPr>
            <p:cNvPr id="14" name="Google Shape;201;p31">
              <a:extLst>
                <a:ext uri="{FF2B5EF4-FFF2-40B4-BE49-F238E27FC236}">
                  <a16:creationId xmlns:a16="http://schemas.microsoft.com/office/drawing/2014/main" id="{4BE01E66-90E4-2C4C-9438-9F41FD4892DE}"/>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15" name="Google Shape;202;p31">
              <a:extLst>
                <a:ext uri="{FF2B5EF4-FFF2-40B4-BE49-F238E27FC236}">
                  <a16:creationId xmlns:a16="http://schemas.microsoft.com/office/drawing/2014/main" id="{5D9E6E46-37C9-104F-90AA-8B358B55A9EB}"/>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16" name="Google Shape;203;p31">
              <a:extLst>
                <a:ext uri="{FF2B5EF4-FFF2-40B4-BE49-F238E27FC236}">
                  <a16:creationId xmlns:a16="http://schemas.microsoft.com/office/drawing/2014/main" id="{7D43E5E7-2AD8-B840-871C-99AB24BC9DD2}"/>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17" name="Google Shape;204;p31">
              <a:extLst>
                <a:ext uri="{FF2B5EF4-FFF2-40B4-BE49-F238E27FC236}">
                  <a16:creationId xmlns:a16="http://schemas.microsoft.com/office/drawing/2014/main" id="{AF543428-D72E-6E41-A96D-83FE6D898022}"/>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18" name="Google Shape;205;p31">
              <a:extLst>
                <a:ext uri="{FF2B5EF4-FFF2-40B4-BE49-F238E27FC236}">
                  <a16:creationId xmlns:a16="http://schemas.microsoft.com/office/drawing/2014/main" id="{BED57011-87D4-FF4C-B416-46438C504134}"/>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19" name="Google Shape;221;p31">
            <a:extLst>
              <a:ext uri="{FF2B5EF4-FFF2-40B4-BE49-F238E27FC236}">
                <a16:creationId xmlns:a16="http://schemas.microsoft.com/office/drawing/2014/main" id="{9BE87566-B789-004A-99A6-47DF078EF2FB}"/>
              </a:ext>
            </a:extLst>
          </p:cNvPr>
          <p:cNvCxnSpPr>
            <a:cxnSpLocks/>
          </p:cNvCxnSpPr>
          <p:nvPr/>
        </p:nvCxnSpPr>
        <p:spPr>
          <a:xfrm flipV="1">
            <a:off x="7962005" y="1622843"/>
            <a:ext cx="41889" cy="469160"/>
          </a:xfrm>
          <a:prstGeom prst="straightConnector1">
            <a:avLst/>
          </a:prstGeom>
          <a:noFill/>
          <a:ln w="28575" cap="flat" cmpd="sng">
            <a:solidFill>
              <a:schemeClr val="dk2"/>
            </a:solidFill>
            <a:prstDash val="solid"/>
            <a:round/>
            <a:headEnd type="oval" w="med" len="med"/>
            <a:tailEnd type="none" w="med" len="med"/>
          </a:ln>
        </p:spPr>
      </p:cxnSp>
      <p:sp>
        <p:nvSpPr>
          <p:cNvPr id="20" name="TextBox 19">
            <a:extLst>
              <a:ext uri="{FF2B5EF4-FFF2-40B4-BE49-F238E27FC236}">
                <a16:creationId xmlns:a16="http://schemas.microsoft.com/office/drawing/2014/main" id="{B718314F-3EB8-3D45-AD8C-814E63CF5099}"/>
              </a:ext>
            </a:extLst>
          </p:cNvPr>
          <p:cNvSpPr txBox="1"/>
          <p:nvPr/>
        </p:nvSpPr>
        <p:spPr>
          <a:xfrm>
            <a:off x="8017485" y="1072410"/>
            <a:ext cx="452368" cy="276999"/>
          </a:xfrm>
          <a:prstGeom prst="rect">
            <a:avLst/>
          </a:prstGeom>
          <a:noFill/>
        </p:spPr>
        <p:txBody>
          <a:bodyPr wrap="none" rtlCol="0">
            <a:spAutoFit/>
          </a:bodyPr>
          <a:lstStyle/>
          <a:p>
            <a:r>
              <a:rPr lang="en-US" sz="1200" dirty="0"/>
              <a:t>52%</a:t>
            </a:r>
          </a:p>
        </p:txBody>
      </p:sp>
      <p:sp>
        <p:nvSpPr>
          <p:cNvPr id="21" name="Google Shape;199;p31">
            <a:extLst>
              <a:ext uri="{FF2B5EF4-FFF2-40B4-BE49-F238E27FC236}">
                <a16:creationId xmlns:a16="http://schemas.microsoft.com/office/drawing/2014/main" id="{C0682625-5D00-EF47-A87F-EDD9F1B203D9}"/>
              </a:ext>
            </a:extLst>
          </p:cNvPr>
          <p:cNvSpPr txBox="1"/>
          <p:nvPr/>
        </p:nvSpPr>
        <p:spPr>
          <a:xfrm>
            <a:off x="7135624" y="3605589"/>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Base Random Forest</a:t>
            </a:r>
          </a:p>
        </p:txBody>
      </p:sp>
      <p:grpSp>
        <p:nvGrpSpPr>
          <p:cNvPr id="22" name="Google Shape;200;p31">
            <a:extLst>
              <a:ext uri="{FF2B5EF4-FFF2-40B4-BE49-F238E27FC236}">
                <a16:creationId xmlns:a16="http://schemas.microsoft.com/office/drawing/2014/main" id="{0C8B6DB7-8AB3-D242-B8E9-C551C2A85132}"/>
              </a:ext>
            </a:extLst>
          </p:cNvPr>
          <p:cNvGrpSpPr/>
          <p:nvPr/>
        </p:nvGrpSpPr>
        <p:grpSpPr>
          <a:xfrm>
            <a:off x="7132713" y="2797117"/>
            <a:ext cx="1656720" cy="815254"/>
            <a:chOff x="2699259" y="3320948"/>
            <a:chExt cx="1656720" cy="815254"/>
          </a:xfrm>
        </p:grpSpPr>
        <p:sp>
          <p:nvSpPr>
            <p:cNvPr id="23" name="Google Shape;201;p31">
              <a:extLst>
                <a:ext uri="{FF2B5EF4-FFF2-40B4-BE49-F238E27FC236}">
                  <a16:creationId xmlns:a16="http://schemas.microsoft.com/office/drawing/2014/main" id="{4877BEAE-2940-204D-A8A4-1BF661BD033B}"/>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24" name="Google Shape;202;p31">
              <a:extLst>
                <a:ext uri="{FF2B5EF4-FFF2-40B4-BE49-F238E27FC236}">
                  <a16:creationId xmlns:a16="http://schemas.microsoft.com/office/drawing/2014/main" id="{E62B212E-1E85-EB47-8E3F-968A9C2900E4}"/>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25" name="Google Shape;203;p31">
              <a:extLst>
                <a:ext uri="{FF2B5EF4-FFF2-40B4-BE49-F238E27FC236}">
                  <a16:creationId xmlns:a16="http://schemas.microsoft.com/office/drawing/2014/main" id="{257CED23-CB36-CA40-86C5-EA9ED0B2AD50}"/>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26" name="Google Shape;204;p31">
              <a:extLst>
                <a:ext uri="{FF2B5EF4-FFF2-40B4-BE49-F238E27FC236}">
                  <a16:creationId xmlns:a16="http://schemas.microsoft.com/office/drawing/2014/main" id="{D7616DA5-7990-F746-9C31-92F48CECCC04}"/>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27" name="Google Shape;205;p31">
              <a:extLst>
                <a:ext uri="{FF2B5EF4-FFF2-40B4-BE49-F238E27FC236}">
                  <a16:creationId xmlns:a16="http://schemas.microsoft.com/office/drawing/2014/main" id="{3B00F47E-7544-6140-86C4-5722DD201AE1}"/>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28" name="Google Shape;221;p31">
            <a:extLst>
              <a:ext uri="{FF2B5EF4-FFF2-40B4-BE49-F238E27FC236}">
                <a16:creationId xmlns:a16="http://schemas.microsoft.com/office/drawing/2014/main" id="{4B009B0D-ABB6-CE4D-BF0A-1D295D11A712}"/>
              </a:ext>
            </a:extLst>
          </p:cNvPr>
          <p:cNvCxnSpPr>
            <a:cxnSpLocks/>
          </p:cNvCxnSpPr>
          <p:nvPr/>
        </p:nvCxnSpPr>
        <p:spPr>
          <a:xfrm flipH="1" flipV="1">
            <a:off x="7865367" y="3139790"/>
            <a:ext cx="96638" cy="451634"/>
          </a:xfrm>
          <a:prstGeom prst="straightConnector1">
            <a:avLst/>
          </a:prstGeom>
          <a:noFill/>
          <a:ln w="28575" cap="flat" cmpd="sng">
            <a:solidFill>
              <a:schemeClr val="dk2"/>
            </a:solidFill>
            <a:prstDash val="solid"/>
            <a:round/>
            <a:headEnd type="oval" w="med" len="med"/>
            <a:tailEnd type="none" w="med" len="med"/>
          </a:ln>
        </p:spPr>
      </p:cxnSp>
      <p:sp>
        <p:nvSpPr>
          <p:cNvPr id="29" name="TextBox 28">
            <a:extLst>
              <a:ext uri="{FF2B5EF4-FFF2-40B4-BE49-F238E27FC236}">
                <a16:creationId xmlns:a16="http://schemas.microsoft.com/office/drawing/2014/main" id="{9280C94D-B528-E045-9F14-5DB354CDC608}"/>
              </a:ext>
            </a:extLst>
          </p:cNvPr>
          <p:cNvSpPr txBox="1"/>
          <p:nvPr/>
        </p:nvSpPr>
        <p:spPr>
          <a:xfrm>
            <a:off x="7494800" y="2597659"/>
            <a:ext cx="452368" cy="276999"/>
          </a:xfrm>
          <a:prstGeom prst="rect">
            <a:avLst/>
          </a:prstGeom>
          <a:noFill/>
        </p:spPr>
        <p:txBody>
          <a:bodyPr wrap="none" rtlCol="0">
            <a:spAutoFit/>
          </a:bodyPr>
          <a:lstStyle/>
          <a:p>
            <a:r>
              <a:rPr lang="en-US" sz="1200" dirty="0"/>
              <a:t>49%</a:t>
            </a:r>
          </a:p>
        </p:txBody>
      </p:sp>
      <p:sp>
        <p:nvSpPr>
          <p:cNvPr id="31" name="Google Shape;199;p31">
            <a:extLst>
              <a:ext uri="{FF2B5EF4-FFF2-40B4-BE49-F238E27FC236}">
                <a16:creationId xmlns:a16="http://schemas.microsoft.com/office/drawing/2014/main" id="{1B2B555D-053D-0548-BF69-DDE61FF34FCC}"/>
              </a:ext>
            </a:extLst>
          </p:cNvPr>
          <p:cNvSpPr txBox="1"/>
          <p:nvPr/>
        </p:nvSpPr>
        <p:spPr>
          <a:xfrm>
            <a:off x="7135624" y="4897094"/>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Base Gradient Boost</a:t>
            </a:r>
          </a:p>
        </p:txBody>
      </p:sp>
      <p:grpSp>
        <p:nvGrpSpPr>
          <p:cNvPr id="32" name="Google Shape;200;p31">
            <a:extLst>
              <a:ext uri="{FF2B5EF4-FFF2-40B4-BE49-F238E27FC236}">
                <a16:creationId xmlns:a16="http://schemas.microsoft.com/office/drawing/2014/main" id="{3F0A2E0A-3419-6E48-A74C-D6783046C761}"/>
              </a:ext>
            </a:extLst>
          </p:cNvPr>
          <p:cNvGrpSpPr/>
          <p:nvPr/>
        </p:nvGrpSpPr>
        <p:grpSpPr>
          <a:xfrm>
            <a:off x="7132713" y="4088622"/>
            <a:ext cx="1656720" cy="815254"/>
            <a:chOff x="2699259" y="3320948"/>
            <a:chExt cx="1656720" cy="815254"/>
          </a:xfrm>
        </p:grpSpPr>
        <p:sp>
          <p:nvSpPr>
            <p:cNvPr id="33" name="Google Shape;201;p31">
              <a:extLst>
                <a:ext uri="{FF2B5EF4-FFF2-40B4-BE49-F238E27FC236}">
                  <a16:creationId xmlns:a16="http://schemas.microsoft.com/office/drawing/2014/main" id="{43E67F8D-A26E-A14C-A091-9B79C17CA7BD}"/>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34" name="Google Shape;202;p31">
              <a:extLst>
                <a:ext uri="{FF2B5EF4-FFF2-40B4-BE49-F238E27FC236}">
                  <a16:creationId xmlns:a16="http://schemas.microsoft.com/office/drawing/2014/main" id="{4C7C85AB-5C67-1946-8A81-63A00E65C8CD}"/>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35" name="Google Shape;203;p31">
              <a:extLst>
                <a:ext uri="{FF2B5EF4-FFF2-40B4-BE49-F238E27FC236}">
                  <a16:creationId xmlns:a16="http://schemas.microsoft.com/office/drawing/2014/main" id="{D9DC9D42-B4C4-2B4B-87C4-89F23DDE6CF5}"/>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36" name="Google Shape;204;p31">
              <a:extLst>
                <a:ext uri="{FF2B5EF4-FFF2-40B4-BE49-F238E27FC236}">
                  <a16:creationId xmlns:a16="http://schemas.microsoft.com/office/drawing/2014/main" id="{5EADC329-C578-D744-B59B-ADCAB369360A}"/>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37" name="Google Shape;205;p31">
              <a:extLst>
                <a:ext uri="{FF2B5EF4-FFF2-40B4-BE49-F238E27FC236}">
                  <a16:creationId xmlns:a16="http://schemas.microsoft.com/office/drawing/2014/main" id="{99E1D046-383A-6A46-9DF1-BD8A7DDAA6F9}"/>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38" name="Google Shape;221;p31">
            <a:extLst>
              <a:ext uri="{FF2B5EF4-FFF2-40B4-BE49-F238E27FC236}">
                <a16:creationId xmlns:a16="http://schemas.microsoft.com/office/drawing/2014/main" id="{1F5EE0E7-8502-814A-9B78-1EB2D8E66B35}"/>
              </a:ext>
            </a:extLst>
          </p:cNvPr>
          <p:cNvCxnSpPr>
            <a:cxnSpLocks/>
          </p:cNvCxnSpPr>
          <p:nvPr/>
        </p:nvCxnSpPr>
        <p:spPr>
          <a:xfrm flipV="1">
            <a:off x="7962005" y="4413769"/>
            <a:ext cx="41889" cy="469160"/>
          </a:xfrm>
          <a:prstGeom prst="straightConnector1">
            <a:avLst/>
          </a:prstGeom>
          <a:noFill/>
          <a:ln w="28575" cap="flat" cmpd="sng">
            <a:solidFill>
              <a:schemeClr val="dk2"/>
            </a:solidFill>
            <a:prstDash val="solid"/>
            <a:round/>
            <a:headEnd type="oval" w="med" len="med"/>
            <a:tailEnd type="none" w="med" len="med"/>
          </a:ln>
        </p:spPr>
      </p:cxnSp>
      <p:sp>
        <p:nvSpPr>
          <p:cNvPr id="39" name="TextBox 38">
            <a:extLst>
              <a:ext uri="{FF2B5EF4-FFF2-40B4-BE49-F238E27FC236}">
                <a16:creationId xmlns:a16="http://schemas.microsoft.com/office/drawing/2014/main" id="{E153E1BE-B4B4-124C-9B29-8261FD5EE313}"/>
              </a:ext>
            </a:extLst>
          </p:cNvPr>
          <p:cNvSpPr txBox="1"/>
          <p:nvPr/>
        </p:nvSpPr>
        <p:spPr>
          <a:xfrm>
            <a:off x="8017485" y="3863336"/>
            <a:ext cx="452368" cy="276999"/>
          </a:xfrm>
          <a:prstGeom prst="rect">
            <a:avLst/>
          </a:prstGeom>
          <a:noFill/>
        </p:spPr>
        <p:txBody>
          <a:bodyPr wrap="none" rtlCol="0">
            <a:spAutoFit/>
          </a:bodyPr>
          <a:lstStyle/>
          <a:p>
            <a:r>
              <a:rPr lang="en-US" sz="1200" dirty="0"/>
              <a:t>52%</a:t>
            </a:r>
          </a:p>
        </p:txBody>
      </p:sp>
      <p:sp>
        <p:nvSpPr>
          <p:cNvPr id="40" name="Google Shape;199;p31">
            <a:extLst>
              <a:ext uri="{FF2B5EF4-FFF2-40B4-BE49-F238E27FC236}">
                <a16:creationId xmlns:a16="http://schemas.microsoft.com/office/drawing/2014/main" id="{43D42C7A-8B97-8D43-A0E5-9795B6DD46B5}"/>
              </a:ext>
            </a:extLst>
          </p:cNvPr>
          <p:cNvSpPr txBox="1"/>
          <p:nvPr/>
        </p:nvSpPr>
        <p:spPr>
          <a:xfrm>
            <a:off x="7135624" y="6396515"/>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Base XGB</a:t>
            </a:r>
          </a:p>
        </p:txBody>
      </p:sp>
      <p:grpSp>
        <p:nvGrpSpPr>
          <p:cNvPr id="41" name="Google Shape;200;p31">
            <a:extLst>
              <a:ext uri="{FF2B5EF4-FFF2-40B4-BE49-F238E27FC236}">
                <a16:creationId xmlns:a16="http://schemas.microsoft.com/office/drawing/2014/main" id="{894486EB-5361-9A4D-9CA2-B9EC66D22A41}"/>
              </a:ext>
            </a:extLst>
          </p:cNvPr>
          <p:cNvGrpSpPr/>
          <p:nvPr/>
        </p:nvGrpSpPr>
        <p:grpSpPr>
          <a:xfrm>
            <a:off x="7132713" y="5588043"/>
            <a:ext cx="1656720" cy="815254"/>
            <a:chOff x="2699259" y="3320948"/>
            <a:chExt cx="1656720" cy="815254"/>
          </a:xfrm>
        </p:grpSpPr>
        <p:sp>
          <p:nvSpPr>
            <p:cNvPr id="42" name="Google Shape;201;p31">
              <a:extLst>
                <a:ext uri="{FF2B5EF4-FFF2-40B4-BE49-F238E27FC236}">
                  <a16:creationId xmlns:a16="http://schemas.microsoft.com/office/drawing/2014/main" id="{32DA4F56-E6AB-BE4C-B704-F1074E178ACD}"/>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43" name="Google Shape;202;p31">
              <a:extLst>
                <a:ext uri="{FF2B5EF4-FFF2-40B4-BE49-F238E27FC236}">
                  <a16:creationId xmlns:a16="http://schemas.microsoft.com/office/drawing/2014/main" id="{198298B8-FC90-2147-A5B4-23363A96605F}"/>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44" name="Google Shape;203;p31">
              <a:extLst>
                <a:ext uri="{FF2B5EF4-FFF2-40B4-BE49-F238E27FC236}">
                  <a16:creationId xmlns:a16="http://schemas.microsoft.com/office/drawing/2014/main" id="{869D7581-2779-4B46-835E-8E06E4026EAA}"/>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45" name="Google Shape;204;p31">
              <a:extLst>
                <a:ext uri="{FF2B5EF4-FFF2-40B4-BE49-F238E27FC236}">
                  <a16:creationId xmlns:a16="http://schemas.microsoft.com/office/drawing/2014/main" id="{A4306BA2-A7C5-F44B-B9CF-CF8A01DEB07A}"/>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46" name="Google Shape;205;p31">
              <a:extLst>
                <a:ext uri="{FF2B5EF4-FFF2-40B4-BE49-F238E27FC236}">
                  <a16:creationId xmlns:a16="http://schemas.microsoft.com/office/drawing/2014/main" id="{08268ADC-74D4-2546-9385-F7767E5A0BEA}"/>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47" name="Google Shape;221;p31">
            <a:extLst>
              <a:ext uri="{FF2B5EF4-FFF2-40B4-BE49-F238E27FC236}">
                <a16:creationId xmlns:a16="http://schemas.microsoft.com/office/drawing/2014/main" id="{BABD3E84-2465-B34D-AB22-43C99D2F45AE}"/>
              </a:ext>
            </a:extLst>
          </p:cNvPr>
          <p:cNvCxnSpPr>
            <a:cxnSpLocks/>
          </p:cNvCxnSpPr>
          <p:nvPr/>
        </p:nvCxnSpPr>
        <p:spPr>
          <a:xfrm flipH="1" flipV="1">
            <a:off x="7865367" y="5930716"/>
            <a:ext cx="96638" cy="451634"/>
          </a:xfrm>
          <a:prstGeom prst="straightConnector1">
            <a:avLst/>
          </a:prstGeom>
          <a:noFill/>
          <a:ln w="28575" cap="flat" cmpd="sng">
            <a:solidFill>
              <a:schemeClr val="dk2"/>
            </a:solidFill>
            <a:prstDash val="solid"/>
            <a:round/>
            <a:headEnd type="oval" w="med" len="med"/>
            <a:tailEnd type="none" w="med" len="med"/>
          </a:ln>
        </p:spPr>
      </p:cxnSp>
      <p:sp>
        <p:nvSpPr>
          <p:cNvPr id="48" name="TextBox 47">
            <a:extLst>
              <a:ext uri="{FF2B5EF4-FFF2-40B4-BE49-F238E27FC236}">
                <a16:creationId xmlns:a16="http://schemas.microsoft.com/office/drawing/2014/main" id="{83BB3881-F4C8-1841-BA3D-47B4E0B6E5C4}"/>
              </a:ext>
            </a:extLst>
          </p:cNvPr>
          <p:cNvSpPr txBox="1"/>
          <p:nvPr/>
        </p:nvSpPr>
        <p:spPr>
          <a:xfrm>
            <a:off x="7494800" y="5388585"/>
            <a:ext cx="452368" cy="276999"/>
          </a:xfrm>
          <a:prstGeom prst="rect">
            <a:avLst/>
          </a:prstGeom>
          <a:noFill/>
        </p:spPr>
        <p:txBody>
          <a:bodyPr wrap="none" rtlCol="0">
            <a:spAutoFit/>
          </a:bodyPr>
          <a:lstStyle/>
          <a:p>
            <a:r>
              <a:rPr lang="en-US" sz="1200" dirty="0"/>
              <a:t>49%</a:t>
            </a:r>
          </a:p>
        </p:txBody>
      </p:sp>
      <p:sp>
        <p:nvSpPr>
          <p:cNvPr id="49" name="Google Shape;199;p31">
            <a:extLst>
              <a:ext uri="{FF2B5EF4-FFF2-40B4-BE49-F238E27FC236}">
                <a16:creationId xmlns:a16="http://schemas.microsoft.com/office/drawing/2014/main" id="{893456B7-3DCD-F344-8B3A-7DC109006AF5}"/>
              </a:ext>
            </a:extLst>
          </p:cNvPr>
          <p:cNvSpPr txBox="1"/>
          <p:nvPr/>
        </p:nvSpPr>
        <p:spPr>
          <a:xfrm>
            <a:off x="9777224" y="2118868"/>
            <a:ext cx="1656720" cy="287318"/>
          </a:xfrm>
          <a:prstGeom prst="rect">
            <a:avLst/>
          </a:prstGeom>
          <a:noFill/>
          <a:ln>
            <a:noFill/>
          </a:ln>
        </p:spPr>
        <p:txBody>
          <a:bodyPr spcFirstLastPara="1" wrap="square" lIns="91425" tIns="91425" rIns="91425" bIns="91425" anchor="ctr" anchorCtr="0">
            <a:noAutofit/>
          </a:bodyPr>
          <a:lstStyle/>
          <a:p>
            <a:pPr lvl="0" algn="ctr">
              <a:defRPr/>
            </a:pPr>
            <a:r>
              <a:rPr lang="en-US" sz="1200" dirty="0">
                <a:latin typeface="Calibri" panose="020F0502020204030204" pitchFamily="34" charset="0"/>
                <a:cs typeface="Calibri" panose="020F0502020204030204" pitchFamily="34" charset="0"/>
              </a:rPr>
              <a:t>Base linear Regression</a:t>
            </a:r>
          </a:p>
        </p:txBody>
      </p:sp>
      <p:grpSp>
        <p:nvGrpSpPr>
          <p:cNvPr id="50" name="Google Shape;200;p31">
            <a:extLst>
              <a:ext uri="{FF2B5EF4-FFF2-40B4-BE49-F238E27FC236}">
                <a16:creationId xmlns:a16="http://schemas.microsoft.com/office/drawing/2014/main" id="{50A6331C-680D-6447-928B-EFBA3BDAF7F3}"/>
              </a:ext>
            </a:extLst>
          </p:cNvPr>
          <p:cNvGrpSpPr/>
          <p:nvPr/>
        </p:nvGrpSpPr>
        <p:grpSpPr>
          <a:xfrm>
            <a:off x="9774313" y="1310396"/>
            <a:ext cx="1656720" cy="815254"/>
            <a:chOff x="2699259" y="3320948"/>
            <a:chExt cx="1656720" cy="815254"/>
          </a:xfrm>
        </p:grpSpPr>
        <p:sp>
          <p:nvSpPr>
            <p:cNvPr id="51" name="Google Shape;201;p31">
              <a:extLst>
                <a:ext uri="{FF2B5EF4-FFF2-40B4-BE49-F238E27FC236}">
                  <a16:creationId xmlns:a16="http://schemas.microsoft.com/office/drawing/2014/main" id="{DA540F87-B60A-1248-8B0E-9CD3B6CBA13F}"/>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52" name="Google Shape;202;p31">
              <a:extLst>
                <a:ext uri="{FF2B5EF4-FFF2-40B4-BE49-F238E27FC236}">
                  <a16:creationId xmlns:a16="http://schemas.microsoft.com/office/drawing/2014/main" id="{0A9D90C3-EDAB-3F4E-9C61-D67A4813F1C1}"/>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53" name="Google Shape;203;p31">
              <a:extLst>
                <a:ext uri="{FF2B5EF4-FFF2-40B4-BE49-F238E27FC236}">
                  <a16:creationId xmlns:a16="http://schemas.microsoft.com/office/drawing/2014/main" id="{1645BDE8-D642-D045-85A8-685A10DFD00E}"/>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54" name="Google Shape;204;p31">
              <a:extLst>
                <a:ext uri="{FF2B5EF4-FFF2-40B4-BE49-F238E27FC236}">
                  <a16:creationId xmlns:a16="http://schemas.microsoft.com/office/drawing/2014/main" id="{2636D0EC-0D11-934D-94E9-780C0F752CB2}"/>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55" name="Google Shape;205;p31">
              <a:extLst>
                <a:ext uri="{FF2B5EF4-FFF2-40B4-BE49-F238E27FC236}">
                  <a16:creationId xmlns:a16="http://schemas.microsoft.com/office/drawing/2014/main" id="{01432D07-B0DC-4F44-85BC-7E00B7DFCBF3}"/>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56" name="Google Shape;221;p31">
            <a:extLst>
              <a:ext uri="{FF2B5EF4-FFF2-40B4-BE49-F238E27FC236}">
                <a16:creationId xmlns:a16="http://schemas.microsoft.com/office/drawing/2014/main" id="{2BCB120B-1259-004B-8931-A4177FF9FE28}"/>
              </a:ext>
            </a:extLst>
          </p:cNvPr>
          <p:cNvCxnSpPr>
            <a:cxnSpLocks/>
          </p:cNvCxnSpPr>
          <p:nvPr/>
        </p:nvCxnSpPr>
        <p:spPr>
          <a:xfrm flipV="1">
            <a:off x="10603605" y="1704530"/>
            <a:ext cx="202831" cy="400173"/>
          </a:xfrm>
          <a:prstGeom prst="straightConnector1">
            <a:avLst/>
          </a:prstGeom>
          <a:noFill/>
          <a:ln w="28575" cap="flat" cmpd="sng">
            <a:solidFill>
              <a:schemeClr val="dk2"/>
            </a:solidFill>
            <a:prstDash val="solid"/>
            <a:round/>
            <a:headEnd type="oval" w="med" len="med"/>
            <a:tailEnd type="none" w="med" len="med"/>
          </a:ln>
        </p:spPr>
      </p:cxnSp>
      <p:sp>
        <p:nvSpPr>
          <p:cNvPr id="57" name="TextBox 56">
            <a:extLst>
              <a:ext uri="{FF2B5EF4-FFF2-40B4-BE49-F238E27FC236}">
                <a16:creationId xmlns:a16="http://schemas.microsoft.com/office/drawing/2014/main" id="{BBA29597-73BC-CC49-8206-94D5C9BA01F1}"/>
              </a:ext>
            </a:extLst>
          </p:cNvPr>
          <p:cNvSpPr txBox="1"/>
          <p:nvPr/>
        </p:nvSpPr>
        <p:spPr>
          <a:xfrm>
            <a:off x="10836885" y="1174010"/>
            <a:ext cx="452368" cy="276999"/>
          </a:xfrm>
          <a:prstGeom prst="rect">
            <a:avLst/>
          </a:prstGeom>
          <a:noFill/>
        </p:spPr>
        <p:txBody>
          <a:bodyPr wrap="none" rtlCol="0">
            <a:spAutoFit/>
          </a:bodyPr>
          <a:lstStyle/>
          <a:p>
            <a:r>
              <a:rPr lang="en-US" sz="1200" dirty="0"/>
              <a:t>60%</a:t>
            </a:r>
          </a:p>
        </p:txBody>
      </p:sp>
      <p:sp>
        <p:nvSpPr>
          <p:cNvPr id="58" name="Google Shape;199;p31">
            <a:extLst>
              <a:ext uri="{FF2B5EF4-FFF2-40B4-BE49-F238E27FC236}">
                <a16:creationId xmlns:a16="http://schemas.microsoft.com/office/drawing/2014/main" id="{1B7EBD29-DA3A-6E43-80B2-26660A450FBF}"/>
              </a:ext>
            </a:extLst>
          </p:cNvPr>
          <p:cNvSpPr txBox="1"/>
          <p:nvPr/>
        </p:nvSpPr>
        <p:spPr>
          <a:xfrm>
            <a:off x="9777224" y="3618289"/>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Base Random Forest</a:t>
            </a:r>
          </a:p>
        </p:txBody>
      </p:sp>
      <p:grpSp>
        <p:nvGrpSpPr>
          <p:cNvPr id="59" name="Google Shape;200;p31">
            <a:extLst>
              <a:ext uri="{FF2B5EF4-FFF2-40B4-BE49-F238E27FC236}">
                <a16:creationId xmlns:a16="http://schemas.microsoft.com/office/drawing/2014/main" id="{7BA913C5-ACA6-7843-AD9C-32FEB9BD82B5}"/>
              </a:ext>
            </a:extLst>
          </p:cNvPr>
          <p:cNvGrpSpPr/>
          <p:nvPr/>
        </p:nvGrpSpPr>
        <p:grpSpPr>
          <a:xfrm>
            <a:off x="9774313" y="2809817"/>
            <a:ext cx="1656720" cy="815254"/>
            <a:chOff x="2699259" y="3320948"/>
            <a:chExt cx="1656720" cy="815254"/>
          </a:xfrm>
        </p:grpSpPr>
        <p:sp>
          <p:nvSpPr>
            <p:cNvPr id="60" name="Google Shape;201;p31">
              <a:extLst>
                <a:ext uri="{FF2B5EF4-FFF2-40B4-BE49-F238E27FC236}">
                  <a16:creationId xmlns:a16="http://schemas.microsoft.com/office/drawing/2014/main" id="{4A6121F5-B790-8747-ABB8-004B952F9678}"/>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61" name="Google Shape;202;p31">
              <a:extLst>
                <a:ext uri="{FF2B5EF4-FFF2-40B4-BE49-F238E27FC236}">
                  <a16:creationId xmlns:a16="http://schemas.microsoft.com/office/drawing/2014/main" id="{5BAD7BBD-4DE8-3443-95D6-20BB09ACC3A6}"/>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62" name="Google Shape;203;p31">
              <a:extLst>
                <a:ext uri="{FF2B5EF4-FFF2-40B4-BE49-F238E27FC236}">
                  <a16:creationId xmlns:a16="http://schemas.microsoft.com/office/drawing/2014/main" id="{4A7876E3-82E9-AC4B-86FD-2E347C18F171}"/>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63" name="Google Shape;204;p31">
              <a:extLst>
                <a:ext uri="{FF2B5EF4-FFF2-40B4-BE49-F238E27FC236}">
                  <a16:creationId xmlns:a16="http://schemas.microsoft.com/office/drawing/2014/main" id="{660F5ADC-05D3-CD40-8843-B8A6184D7B9E}"/>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64" name="Google Shape;205;p31">
              <a:extLst>
                <a:ext uri="{FF2B5EF4-FFF2-40B4-BE49-F238E27FC236}">
                  <a16:creationId xmlns:a16="http://schemas.microsoft.com/office/drawing/2014/main" id="{EB8E74F2-7919-744E-B045-AC5EEF6C5A2E}"/>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65" name="Google Shape;221;p31">
            <a:extLst>
              <a:ext uri="{FF2B5EF4-FFF2-40B4-BE49-F238E27FC236}">
                <a16:creationId xmlns:a16="http://schemas.microsoft.com/office/drawing/2014/main" id="{CB801461-23BA-7D42-892A-A8FB2F81AC0B}"/>
              </a:ext>
            </a:extLst>
          </p:cNvPr>
          <p:cNvCxnSpPr>
            <a:cxnSpLocks/>
          </p:cNvCxnSpPr>
          <p:nvPr/>
        </p:nvCxnSpPr>
        <p:spPr>
          <a:xfrm flipV="1">
            <a:off x="10603605" y="3190657"/>
            <a:ext cx="128670" cy="413467"/>
          </a:xfrm>
          <a:prstGeom prst="straightConnector1">
            <a:avLst/>
          </a:prstGeom>
          <a:noFill/>
          <a:ln w="28575" cap="flat" cmpd="sng">
            <a:solidFill>
              <a:schemeClr val="dk2"/>
            </a:solidFill>
            <a:prstDash val="solid"/>
            <a:round/>
            <a:headEnd type="oval" w="med" len="med"/>
            <a:tailEnd type="none" w="med" len="med"/>
          </a:ln>
        </p:spPr>
      </p:cxnSp>
      <p:sp>
        <p:nvSpPr>
          <p:cNvPr id="66" name="TextBox 65">
            <a:extLst>
              <a:ext uri="{FF2B5EF4-FFF2-40B4-BE49-F238E27FC236}">
                <a16:creationId xmlns:a16="http://schemas.microsoft.com/office/drawing/2014/main" id="{EFAF3934-36F7-8A42-9427-D55E5CB12F07}"/>
              </a:ext>
            </a:extLst>
          </p:cNvPr>
          <p:cNvSpPr txBox="1"/>
          <p:nvPr/>
        </p:nvSpPr>
        <p:spPr>
          <a:xfrm>
            <a:off x="10693391" y="2585305"/>
            <a:ext cx="452368" cy="276999"/>
          </a:xfrm>
          <a:prstGeom prst="rect">
            <a:avLst/>
          </a:prstGeom>
          <a:noFill/>
        </p:spPr>
        <p:txBody>
          <a:bodyPr wrap="none" rtlCol="0">
            <a:spAutoFit/>
          </a:bodyPr>
          <a:lstStyle/>
          <a:p>
            <a:r>
              <a:rPr lang="en-US" sz="1200" dirty="0"/>
              <a:t>58%</a:t>
            </a:r>
          </a:p>
        </p:txBody>
      </p:sp>
      <p:sp>
        <p:nvSpPr>
          <p:cNvPr id="67" name="Google Shape;199;p31">
            <a:extLst>
              <a:ext uri="{FF2B5EF4-FFF2-40B4-BE49-F238E27FC236}">
                <a16:creationId xmlns:a16="http://schemas.microsoft.com/office/drawing/2014/main" id="{F1106BA0-B978-AE4F-A1FA-2E19B7AAC3DC}"/>
              </a:ext>
            </a:extLst>
          </p:cNvPr>
          <p:cNvSpPr txBox="1"/>
          <p:nvPr/>
        </p:nvSpPr>
        <p:spPr>
          <a:xfrm>
            <a:off x="9777224" y="4909794"/>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Base Gradient Boost</a:t>
            </a:r>
          </a:p>
        </p:txBody>
      </p:sp>
      <p:grpSp>
        <p:nvGrpSpPr>
          <p:cNvPr id="68" name="Google Shape;200;p31">
            <a:extLst>
              <a:ext uri="{FF2B5EF4-FFF2-40B4-BE49-F238E27FC236}">
                <a16:creationId xmlns:a16="http://schemas.microsoft.com/office/drawing/2014/main" id="{7B7A6458-6D35-EF4A-84E6-62664BC0FEB1}"/>
              </a:ext>
            </a:extLst>
          </p:cNvPr>
          <p:cNvGrpSpPr/>
          <p:nvPr/>
        </p:nvGrpSpPr>
        <p:grpSpPr>
          <a:xfrm>
            <a:off x="9774313" y="4101322"/>
            <a:ext cx="1656720" cy="815254"/>
            <a:chOff x="2699259" y="3320948"/>
            <a:chExt cx="1656720" cy="815254"/>
          </a:xfrm>
        </p:grpSpPr>
        <p:sp>
          <p:nvSpPr>
            <p:cNvPr id="69" name="Google Shape;201;p31">
              <a:extLst>
                <a:ext uri="{FF2B5EF4-FFF2-40B4-BE49-F238E27FC236}">
                  <a16:creationId xmlns:a16="http://schemas.microsoft.com/office/drawing/2014/main" id="{D6413521-DDBE-CF42-87BC-CE6DFF74E0F1}"/>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70" name="Google Shape;202;p31">
              <a:extLst>
                <a:ext uri="{FF2B5EF4-FFF2-40B4-BE49-F238E27FC236}">
                  <a16:creationId xmlns:a16="http://schemas.microsoft.com/office/drawing/2014/main" id="{30C1D424-B4F4-7D4D-8564-9DA8C0741DEB}"/>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71" name="Google Shape;203;p31">
              <a:extLst>
                <a:ext uri="{FF2B5EF4-FFF2-40B4-BE49-F238E27FC236}">
                  <a16:creationId xmlns:a16="http://schemas.microsoft.com/office/drawing/2014/main" id="{7AF305FF-4087-B048-A938-A9BE0E4D4BD5}"/>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72" name="Google Shape;204;p31">
              <a:extLst>
                <a:ext uri="{FF2B5EF4-FFF2-40B4-BE49-F238E27FC236}">
                  <a16:creationId xmlns:a16="http://schemas.microsoft.com/office/drawing/2014/main" id="{B8467A0B-9B12-0F44-8144-2586EB699EFB}"/>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73" name="Google Shape;205;p31">
              <a:extLst>
                <a:ext uri="{FF2B5EF4-FFF2-40B4-BE49-F238E27FC236}">
                  <a16:creationId xmlns:a16="http://schemas.microsoft.com/office/drawing/2014/main" id="{604AB780-EDB9-8A4F-90B5-050BD4C0A048}"/>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74" name="Google Shape;221;p31">
            <a:extLst>
              <a:ext uri="{FF2B5EF4-FFF2-40B4-BE49-F238E27FC236}">
                <a16:creationId xmlns:a16="http://schemas.microsoft.com/office/drawing/2014/main" id="{CEDDF422-E4A2-4A45-BB66-1876F16B8CA0}"/>
              </a:ext>
            </a:extLst>
          </p:cNvPr>
          <p:cNvCxnSpPr>
            <a:cxnSpLocks/>
          </p:cNvCxnSpPr>
          <p:nvPr/>
        </p:nvCxnSpPr>
        <p:spPr>
          <a:xfrm flipV="1">
            <a:off x="10603605" y="4443478"/>
            <a:ext cx="227868" cy="452151"/>
          </a:xfrm>
          <a:prstGeom prst="straightConnector1">
            <a:avLst/>
          </a:prstGeom>
          <a:noFill/>
          <a:ln w="28575" cap="flat" cmpd="sng">
            <a:solidFill>
              <a:schemeClr val="dk2"/>
            </a:solidFill>
            <a:prstDash val="solid"/>
            <a:round/>
            <a:headEnd type="oval" w="med" len="med"/>
            <a:tailEnd type="none" w="med" len="med"/>
          </a:ln>
        </p:spPr>
      </p:cxnSp>
      <p:sp>
        <p:nvSpPr>
          <p:cNvPr id="75" name="TextBox 74">
            <a:extLst>
              <a:ext uri="{FF2B5EF4-FFF2-40B4-BE49-F238E27FC236}">
                <a16:creationId xmlns:a16="http://schemas.microsoft.com/office/drawing/2014/main" id="{1A7641A9-7566-B14E-9AF1-B9B668CF83A0}"/>
              </a:ext>
            </a:extLst>
          </p:cNvPr>
          <p:cNvSpPr txBox="1"/>
          <p:nvPr/>
        </p:nvSpPr>
        <p:spPr>
          <a:xfrm>
            <a:off x="10836885" y="3965860"/>
            <a:ext cx="452368" cy="276999"/>
          </a:xfrm>
          <a:prstGeom prst="rect">
            <a:avLst/>
          </a:prstGeom>
          <a:noFill/>
        </p:spPr>
        <p:txBody>
          <a:bodyPr wrap="none" rtlCol="0">
            <a:spAutoFit/>
          </a:bodyPr>
          <a:lstStyle/>
          <a:p>
            <a:r>
              <a:rPr lang="en-US" sz="1200" dirty="0"/>
              <a:t>60%</a:t>
            </a:r>
          </a:p>
        </p:txBody>
      </p:sp>
      <p:sp>
        <p:nvSpPr>
          <p:cNvPr id="76" name="Google Shape;199;p31">
            <a:extLst>
              <a:ext uri="{FF2B5EF4-FFF2-40B4-BE49-F238E27FC236}">
                <a16:creationId xmlns:a16="http://schemas.microsoft.com/office/drawing/2014/main" id="{AB72E63F-BBC0-9B47-B011-00DF681DD9F6}"/>
              </a:ext>
            </a:extLst>
          </p:cNvPr>
          <p:cNvSpPr txBox="1"/>
          <p:nvPr/>
        </p:nvSpPr>
        <p:spPr>
          <a:xfrm>
            <a:off x="9777224" y="6409215"/>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Base XGB</a:t>
            </a:r>
          </a:p>
        </p:txBody>
      </p:sp>
      <p:grpSp>
        <p:nvGrpSpPr>
          <p:cNvPr id="77" name="Google Shape;200;p31">
            <a:extLst>
              <a:ext uri="{FF2B5EF4-FFF2-40B4-BE49-F238E27FC236}">
                <a16:creationId xmlns:a16="http://schemas.microsoft.com/office/drawing/2014/main" id="{D83D6968-E7FA-6646-B7A0-6BEF547B1BBE}"/>
              </a:ext>
            </a:extLst>
          </p:cNvPr>
          <p:cNvGrpSpPr/>
          <p:nvPr/>
        </p:nvGrpSpPr>
        <p:grpSpPr>
          <a:xfrm>
            <a:off x="9774313" y="5600743"/>
            <a:ext cx="1656720" cy="815254"/>
            <a:chOff x="2699259" y="3320948"/>
            <a:chExt cx="1656720" cy="815254"/>
          </a:xfrm>
        </p:grpSpPr>
        <p:sp>
          <p:nvSpPr>
            <p:cNvPr id="78" name="Google Shape;201;p31">
              <a:extLst>
                <a:ext uri="{FF2B5EF4-FFF2-40B4-BE49-F238E27FC236}">
                  <a16:creationId xmlns:a16="http://schemas.microsoft.com/office/drawing/2014/main" id="{9F78E491-EFC1-A740-A36A-7F8086919586}"/>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79" name="Google Shape;202;p31">
              <a:extLst>
                <a:ext uri="{FF2B5EF4-FFF2-40B4-BE49-F238E27FC236}">
                  <a16:creationId xmlns:a16="http://schemas.microsoft.com/office/drawing/2014/main" id="{9027623F-87B0-4644-9102-659669B4504E}"/>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80" name="Google Shape;203;p31">
              <a:extLst>
                <a:ext uri="{FF2B5EF4-FFF2-40B4-BE49-F238E27FC236}">
                  <a16:creationId xmlns:a16="http://schemas.microsoft.com/office/drawing/2014/main" id="{66A0B9CE-9F81-4C47-B354-E05F686FA67D}"/>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81" name="Google Shape;204;p31">
              <a:extLst>
                <a:ext uri="{FF2B5EF4-FFF2-40B4-BE49-F238E27FC236}">
                  <a16:creationId xmlns:a16="http://schemas.microsoft.com/office/drawing/2014/main" id="{7D122284-790C-5546-92A5-1EDAA99921C6}"/>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82" name="Google Shape;205;p31">
              <a:extLst>
                <a:ext uri="{FF2B5EF4-FFF2-40B4-BE49-F238E27FC236}">
                  <a16:creationId xmlns:a16="http://schemas.microsoft.com/office/drawing/2014/main" id="{6FDD21B1-F09D-9942-B090-9182EEF54262}"/>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83" name="Google Shape;221;p31">
            <a:extLst>
              <a:ext uri="{FF2B5EF4-FFF2-40B4-BE49-F238E27FC236}">
                <a16:creationId xmlns:a16="http://schemas.microsoft.com/office/drawing/2014/main" id="{B0C6ED1D-F3D4-9849-B47F-9C3D918E1B2B}"/>
              </a:ext>
            </a:extLst>
          </p:cNvPr>
          <p:cNvCxnSpPr>
            <a:cxnSpLocks/>
          </p:cNvCxnSpPr>
          <p:nvPr/>
        </p:nvCxnSpPr>
        <p:spPr>
          <a:xfrm flipV="1">
            <a:off x="10603605" y="5908632"/>
            <a:ext cx="99647" cy="486418"/>
          </a:xfrm>
          <a:prstGeom prst="straightConnector1">
            <a:avLst/>
          </a:prstGeom>
          <a:noFill/>
          <a:ln w="28575" cap="flat" cmpd="sng">
            <a:solidFill>
              <a:schemeClr val="dk2"/>
            </a:solidFill>
            <a:prstDash val="solid"/>
            <a:round/>
            <a:headEnd type="oval" w="med" len="med"/>
            <a:tailEnd type="none" w="med" len="med"/>
          </a:ln>
        </p:spPr>
      </p:cxnSp>
      <p:sp>
        <p:nvSpPr>
          <p:cNvPr id="84" name="TextBox 83">
            <a:extLst>
              <a:ext uri="{FF2B5EF4-FFF2-40B4-BE49-F238E27FC236}">
                <a16:creationId xmlns:a16="http://schemas.microsoft.com/office/drawing/2014/main" id="{B6D3B002-1A54-E149-8191-26B9D7B612E7}"/>
              </a:ext>
            </a:extLst>
          </p:cNvPr>
          <p:cNvSpPr txBox="1"/>
          <p:nvPr/>
        </p:nvSpPr>
        <p:spPr>
          <a:xfrm>
            <a:off x="10656712" y="5377117"/>
            <a:ext cx="452368" cy="276999"/>
          </a:xfrm>
          <a:prstGeom prst="rect">
            <a:avLst/>
          </a:prstGeom>
          <a:noFill/>
        </p:spPr>
        <p:txBody>
          <a:bodyPr wrap="none" rtlCol="0">
            <a:spAutoFit/>
          </a:bodyPr>
          <a:lstStyle/>
          <a:p>
            <a:r>
              <a:rPr lang="en-US" sz="1200" dirty="0"/>
              <a:t>57%</a:t>
            </a:r>
          </a:p>
        </p:txBody>
      </p:sp>
      <p:sp>
        <p:nvSpPr>
          <p:cNvPr id="89" name="Rectangle 88">
            <a:extLst>
              <a:ext uri="{FF2B5EF4-FFF2-40B4-BE49-F238E27FC236}">
                <a16:creationId xmlns:a16="http://schemas.microsoft.com/office/drawing/2014/main" id="{92B855C0-1615-174D-AEA6-CFD6B336F707}"/>
              </a:ext>
            </a:extLst>
          </p:cNvPr>
          <p:cNvSpPr/>
          <p:nvPr/>
        </p:nvSpPr>
        <p:spPr>
          <a:xfrm>
            <a:off x="6672593" y="463699"/>
            <a:ext cx="2620717" cy="646331"/>
          </a:xfrm>
          <a:prstGeom prst="rect">
            <a:avLst/>
          </a:prstGeom>
        </p:spPr>
        <p:txBody>
          <a:bodyPr wrap="none">
            <a:spAutoFit/>
          </a:bodyPr>
          <a:lstStyle/>
          <a:p>
            <a:pPr algn="ctr"/>
            <a:r>
              <a:rPr lang="en-US" b="1" dirty="0">
                <a:latin typeface="Calibri" panose="020F0502020204030204" pitchFamily="34" charset="0"/>
                <a:cs typeface="Calibri" panose="020F0502020204030204" pitchFamily="34" charset="0"/>
              </a:rPr>
              <a:t>Test score </a:t>
            </a:r>
          </a:p>
          <a:p>
            <a:pPr algn="ctr"/>
            <a:r>
              <a:rPr lang="en-US" b="1" dirty="0">
                <a:latin typeface="Calibri" panose="020F0502020204030204" pitchFamily="34" charset="0"/>
                <a:cs typeface="Calibri" panose="020F0502020204030204" pitchFamily="34" charset="0"/>
              </a:rPr>
              <a:t>(Apartments and Houses)</a:t>
            </a:r>
          </a:p>
        </p:txBody>
      </p:sp>
      <p:sp>
        <p:nvSpPr>
          <p:cNvPr id="90" name="Rectangle 89">
            <a:extLst>
              <a:ext uri="{FF2B5EF4-FFF2-40B4-BE49-F238E27FC236}">
                <a16:creationId xmlns:a16="http://schemas.microsoft.com/office/drawing/2014/main" id="{2B82CB6F-F712-E24F-B567-3C08341B6E02}"/>
              </a:ext>
            </a:extLst>
          </p:cNvPr>
          <p:cNvSpPr/>
          <p:nvPr/>
        </p:nvSpPr>
        <p:spPr>
          <a:xfrm>
            <a:off x="7555605" y="465863"/>
            <a:ext cx="6096000" cy="369332"/>
          </a:xfrm>
          <a:prstGeom prst="rect">
            <a:avLst/>
          </a:prstGeom>
        </p:spPr>
        <p:txBody>
          <a:bodyPr>
            <a:spAutoFit/>
          </a:bodyPr>
          <a:lstStyle/>
          <a:p>
            <a:pPr algn="ctr"/>
            <a:r>
              <a:rPr lang="en-US" b="1" dirty="0">
                <a:latin typeface="Calibri" panose="020F0502020204030204" pitchFamily="34" charset="0"/>
                <a:cs typeface="Calibri" panose="020F0502020204030204" pitchFamily="34" charset="0"/>
              </a:rPr>
              <a:t>Test score  (Houses)</a:t>
            </a:r>
          </a:p>
        </p:txBody>
      </p:sp>
    </p:spTree>
    <p:extLst>
      <p:ext uri="{BB962C8B-B14F-4D97-AF65-F5344CB8AC3E}">
        <p14:creationId xmlns:p14="http://schemas.microsoft.com/office/powerpoint/2010/main" val="2585711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AEE66-18F8-714B-9387-9EBB0CF22102}"/>
              </a:ext>
            </a:extLst>
          </p:cNvPr>
          <p:cNvSpPr>
            <a:spLocks noGrp="1"/>
          </p:cNvSpPr>
          <p:nvPr>
            <p:ph type="title"/>
          </p:nvPr>
        </p:nvSpPr>
        <p:spPr>
          <a:xfrm>
            <a:off x="612648" y="433387"/>
            <a:ext cx="5032744" cy="1126142"/>
          </a:xfrm>
        </p:spPr>
        <p:txBody>
          <a:bodyPr vert="horz" lIns="91440" tIns="45720" rIns="91440" bIns="45720" rtlCol="0" anchor="b">
            <a:normAutofit/>
          </a:bodyPr>
          <a:lstStyle/>
          <a:p>
            <a:r>
              <a:rPr lang="en-US" sz="6000" dirty="0"/>
              <a:t>Models tuning</a:t>
            </a:r>
          </a:p>
        </p:txBody>
      </p:sp>
      <p:pic>
        <p:nvPicPr>
          <p:cNvPr id="5" name="Content Placeholder 4" descr="Text&#10;&#10;Description automatically generated">
            <a:extLst>
              <a:ext uri="{FF2B5EF4-FFF2-40B4-BE49-F238E27FC236}">
                <a16:creationId xmlns:a16="http://schemas.microsoft.com/office/drawing/2014/main" id="{2918B7E9-6478-574A-AD9D-97A60370865B}"/>
              </a:ext>
            </a:extLst>
          </p:cNvPr>
          <p:cNvPicPr>
            <a:picLocks noGrp="1" noChangeAspect="1"/>
          </p:cNvPicPr>
          <p:nvPr>
            <p:ph idx="1"/>
          </p:nvPr>
        </p:nvPicPr>
        <p:blipFill rotWithShape="1">
          <a:blip r:embed="rId3"/>
          <a:srcRect r="30958"/>
          <a:stretch/>
        </p:blipFill>
        <p:spPr>
          <a:xfrm>
            <a:off x="332135" y="1930111"/>
            <a:ext cx="4921679" cy="3635580"/>
          </a:xfrm>
          <a:prstGeom prst="rect">
            <a:avLst/>
          </a:prstGeom>
        </p:spPr>
      </p:pic>
      <p:sp>
        <p:nvSpPr>
          <p:cNvPr id="8" name="Google Shape;199;p31">
            <a:extLst>
              <a:ext uri="{FF2B5EF4-FFF2-40B4-BE49-F238E27FC236}">
                <a16:creationId xmlns:a16="http://schemas.microsoft.com/office/drawing/2014/main" id="{5EDAC54A-F50F-6049-9FC0-B3190A686783}"/>
              </a:ext>
            </a:extLst>
          </p:cNvPr>
          <p:cNvSpPr txBox="1"/>
          <p:nvPr/>
        </p:nvSpPr>
        <p:spPr>
          <a:xfrm>
            <a:off x="6938186" y="2874969"/>
            <a:ext cx="1656720" cy="287318"/>
          </a:xfrm>
          <a:prstGeom prst="rect">
            <a:avLst/>
          </a:prstGeom>
          <a:noFill/>
          <a:ln>
            <a:noFill/>
          </a:ln>
        </p:spPr>
        <p:txBody>
          <a:bodyPr spcFirstLastPara="1" wrap="square" lIns="91425" tIns="91425" rIns="91425" bIns="91425" anchor="ctr" anchorCtr="0">
            <a:noAutofit/>
          </a:bodyPr>
          <a:lstStyle/>
          <a:p>
            <a:pPr lvl="0" algn="ctr">
              <a:defRPr/>
            </a:pPr>
            <a:r>
              <a:rPr lang="en-US" sz="1200" dirty="0">
                <a:latin typeface="Calibri" panose="020F0502020204030204" pitchFamily="34" charset="0"/>
                <a:cs typeface="Calibri" panose="020F0502020204030204" pitchFamily="34" charset="0"/>
              </a:rPr>
              <a:t>Tune linear Regression</a:t>
            </a:r>
          </a:p>
        </p:txBody>
      </p:sp>
      <p:grpSp>
        <p:nvGrpSpPr>
          <p:cNvPr id="10" name="Google Shape;200;p31">
            <a:extLst>
              <a:ext uri="{FF2B5EF4-FFF2-40B4-BE49-F238E27FC236}">
                <a16:creationId xmlns:a16="http://schemas.microsoft.com/office/drawing/2014/main" id="{2E958CA7-CBB7-2344-AF7F-FC48AB77C4D7}"/>
              </a:ext>
            </a:extLst>
          </p:cNvPr>
          <p:cNvGrpSpPr/>
          <p:nvPr/>
        </p:nvGrpSpPr>
        <p:grpSpPr>
          <a:xfrm>
            <a:off x="6935275" y="2066497"/>
            <a:ext cx="1656720" cy="815254"/>
            <a:chOff x="2699259" y="3320948"/>
            <a:chExt cx="1656720" cy="815254"/>
          </a:xfrm>
        </p:grpSpPr>
        <p:sp>
          <p:nvSpPr>
            <p:cNvPr id="12" name="Google Shape;201;p31">
              <a:extLst>
                <a:ext uri="{FF2B5EF4-FFF2-40B4-BE49-F238E27FC236}">
                  <a16:creationId xmlns:a16="http://schemas.microsoft.com/office/drawing/2014/main" id="{00AD4880-F97F-A449-AC26-10633845CFF4}"/>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13" name="Google Shape;202;p31">
              <a:extLst>
                <a:ext uri="{FF2B5EF4-FFF2-40B4-BE49-F238E27FC236}">
                  <a16:creationId xmlns:a16="http://schemas.microsoft.com/office/drawing/2014/main" id="{30AC2DBD-2FF7-4B47-934E-B032E0EB61A3}"/>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14" name="Google Shape;203;p31">
              <a:extLst>
                <a:ext uri="{FF2B5EF4-FFF2-40B4-BE49-F238E27FC236}">
                  <a16:creationId xmlns:a16="http://schemas.microsoft.com/office/drawing/2014/main" id="{3176FB85-67AF-D442-8E38-ADBFB091F896}"/>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15" name="Google Shape;204;p31">
              <a:extLst>
                <a:ext uri="{FF2B5EF4-FFF2-40B4-BE49-F238E27FC236}">
                  <a16:creationId xmlns:a16="http://schemas.microsoft.com/office/drawing/2014/main" id="{2D14B55C-B7DD-B347-AF82-F57FF6279DF0}"/>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16" name="Google Shape;205;p31">
              <a:extLst>
                <a:ext uri="{FF2B5EF4-FFF2-40B4-BE49-F238E27FC236}">
                  <a16:creationId xmlns:a16="http://schemas.microsoft.com/office/drawing/2014/main" id="{625A7458-B9B0-9142-94E8-B12E19C8A5F3}"/>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17" name="Google Shape;221;p31">
            <a:extLst>
              <a:ext uri="{FF2B5EF4-FFF2-40B4-BE49-F238E27FC236}">
                <a16:creationId xmlns:a16="http://schemas.microsoft.com/office/drawing/2014/main" id="{BD2A499B-A73B-CB4A-8FB9-9DC227170D10}"/>
              </a:ext>
            </a:extLst>
          </p:cNvPr>
          <p:cNvCxnSpPr>
            <a:cxnSpLocks/>
          </p:cNvCxnSpPr>
          <p:nvPr/>
        </p:nvCxnSpPr>
        <p:spPr>
          <a:xfrm flipV="1">
            <a:off x="7764567" y="2460631"/>
            <a:ext cx="202831" cy="400173"/>
          </a:xfrm>
          <a:prstGeom prst="straightConnector1">
            <a:avLst/>
          </a:prstGeom>
          <a:noFill/>
          <a:ln w="28575" cap="flat" cmpd="sng">
            <a:solidFill>
              <a:schemeClr val="dk2"/>
            </a:solidFill>
            <a:prstDash val="solid"/>
            <a:round/>
            <a:headEnd type="oval" w="med" len="med"/>
            <a:tailEnd type="none" w="med" len="med"/>
          </a:ln>
        </p:spPr>
      </p:cxnSp>
      <p:sp>
        <p:nvSpPr>
          <p:cNvPr id="18" name="TextBox 17">
            <a:extLst>
              <a:ext uri="{FF2B5EF4-FFF2-40B4-BE49-F238E27FC236}">
                <a16:creationId xmlns:a16="http://schemas.microsoft.com/office/drawing/2014/main" id="{83C1735D-329D-FD47-94FE-9FB7733C3BBF}"/>
              </a:ext>
            </a:extLst>
          </p:cNvPr>
          <p:cNvSpPr txBox="1"/>
          <p:nvPr/>
        </p:nvSpPr>
        <p:spPr>
          <a:xfrm>
            <a:off x="7997847" y="1930111"/>
            <a:ext cx="452368" cy="276999"/>
          </a:xfrm>
          <a:prstGeom prst="rect">
            <a:avLst/>
          </a:prstGeom>
          <a:noFill/>
        </p:spPr>
        <p:txBody>
          <a:bodyPr wrap="none" rtlCol="0">
            <a:spAutoFit/>
          </a:bodyPr>
          <a:lstStyle/>
          <a:p>
            <a:r>
              <a:rPr lang="en-US" sz="1200" dirty="0"/>
              <a:t>60%</a:t>
            </a:r>
          </a:p>
        </p:txBody>
      </p:sp>
      <p:sp>
        <p:nvSpPr>
          <p:cNvPr id="19" name="Google Shape;199;p31">
            <a:extLst>
              <a:ext uri="{FF2B5EF4-FFF2-40B4-BE49-F238E27FC236}">
                <a16:creationId xmlns:a16="http://schemas.microsoft.com/office/drawing/2014/main" id="{3E854E36-301A-9E47-A953-39135BD0CBCE}"/>
              </a:ext>
            </a:extLst>
          </p:cNvPr>
          <p:cNvSpPr txBox="1"/>
          <p:nvPr/>
        </p:nvSpPr>
        <p:spPr>
          <a:xfrm>
            <a:off x="6938186" y="4374390"/>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Tune Random Forest</a:t>
            </a:r>
          </a:p>
        </p:txBody>
      </p:sp>
      <p:grpSp>
        <p:nvGrpSpPr>
          <p:cNvPr id="20" name="Google Shape;200;p31">
            <a:extLst>
              <a:ext uri="{FF2B5EF4-FFF2-40B4-BE49-F238E27FC236}">
                <a16:creationId xmlns:a16="http://schemas.microsoft.com/office/drawing/2014/main" id="{D4CF4331-B322-7A4B-8868-E1D03C0C254B}"/>
              </a:ext>
            </a:extLst>
          </p:cNvPr>
          <p:cNvGrpSpPr/>
          <p:nvPr/>
        </p:nvGrpSpPr>
        <p:grpSpPr>
          <a:xfrm>
            <a:off x="6935275" y="3565918"/>
            <a:ext cx="1656720" cy="815254"/>
            <a:chOff x="2699259" y="3320948"/>
            <a:chExt cx="1656720" cy="815254"/>
          </a:xfrm>
        </p:grpSpPr>
        <p:sp>
          <p:nvSpPr>
            <p:cNvPr id="21" name="Google Shape;201;p31">
              <a:extLst>
                <a:ext uri="{FF2B5EF4-FFF2-40B4-BE49-F238E27FC236}">
                  <a16:creationId xmlns:a16="http://schemas.microsoft.com/office/drawing/2014/main" id="{2DE741BE-F35D-474A-BAF9-02572E752451}"/>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22" name="Google Shape;202;p31">
              <a:extLst>
                <a:ext uri="{FF2B5EF4-FFF2-40B4-BE49-F238E27FC236}">
                  <a16:creationId xmlns:a16="http://schemas.microsoft.com/office/drawing/2014/main" id="{38007EB1-F8E1-7946-8F00-FE1C2825EAD1}"/>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23" name="Google Shape;203;p31">
              <a:extLst>
                <a:ext uri="{FF2B5EF4-FFF2-40B4-BE49-F238E27FC236}">
                  <a16:creationId xmlns:a16="http://schemas.microsoft.com/office/drawing/2014/main" id="{85FB19F5-9CA8-C141-A5B6-D02BB6E4E102}"/>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24" name="Google Shape;204;p31">
              <a:extLst>
                <a:ext uri="{FF2B5EF4-FFF2-40B4-BE49-F238E27FC236}">
                  <a16:creationId xmlns:a16="http://schemas.microsoft.com/office/drawing/2014/main" id="{26BD097B-D684-B44B-8624-15859E096957}"/>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25" name="Google Shape;205;p31">
              <a:extLst>
                <a:ext uri="{FF2B5EF4-FFF2-40B4-BE49-F238E27FC236}">
                  <a16:creationId xmlns:a16="http://schemas.microsoft.com/office/drawing/2014/main" id="{7D0A7CE4-B5AB-284E-863F-C54C4C3F4581}"/>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26" name="Google Shape;221;p31">
            <a:extLst>
              <a:ext uri="{FF2B5EF4-FFF2-40B4-BE49-F238E27FC236}">
                <a16:creationId xmlns:a16="http://schemas.microsoft.com/office/drawing/2014/main" id="{B01FA8C9-4240-C84C-9DD1-7BD307A59006}"/>
              </a:ext>
            </a:extLst>
          </p:cNvPr>
          <p:cNvCxnSpPr>
            <a:cxnSpLocks/>
          </p:cNvCxnSpPr>
          <p:nvPr/>
        </p:nvCxnSpPr>
        <p:spPr>
          <a:xfrm flipV="1">
            <a:off x="7764567" y="3920774"/>
            <a:ext cx="247357" cy="439452"/>
          </a:xfrm>
          <a:prstGeom prst="straightConnector1">
            <a:avLst/>
          </a:prstGeom>
          <a:noFill/>
          <a:ln w="28575" cap="flat" cmpd="sng">
            <a:solidFill>
              <a:schemeClr val="dk2"/>
            </a:solidFill>
            <a:prstDash val="solid"/>
            <a:round/>
            <a:headEnd type="oval" w="med" len="med"/>
            <a:tailEnd type="none" w="med" len="med"/>
          </a:ln>
        </p:spPr>
      </p:cxnSp>
      <p:sp>
        <p:nvSpPr>
          <p:cNvPr id="27" name="TextBox 26">
            <a:extLst>
              <a:ext uri="{FF2B5EF4-FFF2-40B4-BE49-F238E27FC236}">
                <a16:creationId xmlns:a16="http://schemas.microsoft.com/office/drawing/2014/main" id="{6EB95AC8-8865-D949-9CF7-ED55C5240366}"/>
              </a:ext>
            </a:extLst>
          </p:cNvPr>
          <p:cNvSpPr txBox="1"/>
          <p:nvPr/>
        </p:nvSpPr>
        <p:spPr>
          <a:xfrm>
            <a:off x="8026630" y="3447422"/>
            <a:ext cx="452368" cy="276999"/>
          </a:xfrm>
          <a:prstGeom prst="rect">
            <a:avLst/>
          </a:prstGeom>
          <a:noFill/>
        </p:spPr>
        <p:txBody>
          <a:bodyPr wrap="none" rtlCol="0">
            <a:spAutoFit/>
          </a:bodyPr>
          <a:lstStyle/>
          <a:p>
            <a:r>
              <a:rPr lang="en-US" sz="1200" dirty="0"/>
              <a:t>61%</a:t>
            </a:r>
          </a:p>
        </p:txBody>
      </p:sp>
      <p:sp>
        <p:nvSpPr>
          <p:cNvPr id="28" name="Google Shape;199;p31">
            <a:extLst>
              <a:ext uri="{FF2B5EF4-FFF2-40B4-BE49-F238E27FC236}">
                <a16:creationId xmlns:a16="http://schemas.microsoft.com/office/drawing/2014/main" id="{11044831-0C79-A846-BAC4-A724368E5F08}"/>
              </a:ext>
            </a:extLst>
          </p:cNvPr>
          <p:cNvSpPr txBox="1"/>
          <p:nvPr/>
        </p:nvSpPr>
        <p:spPr>
          <a:xfrm>
            <a:off x="9451983" y="2874969"/>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Tune Gradient Boost</a:t>
            </a:r>
          </a:p>
        </p:txBody>
      </p:sp>
      <p:grpSp>
        <p:nvGrpSpPr>
          <p:cNvPr id="29" name="Google Shape;200;p31">
            <a:extLst>
              <a:ext uri="{FF2B5EF4-FFF2-40B4-BE49-F238E27FC236}">
                <a16:creationId xmlns:a16="http://schemas.microsoft.com/office/drawing/2014/main" id="{1B4BD3FA-D858-3748-8878-B84563736016}"/>
              </a:ext>
            </a:extLst>
          </p:cNvPr>
          <p:cNvGrpSpPr/>
          <p:nvPr/>
        </p:nvGrpSpPr>
        <p:grpSpPr>
          <a:xfrm>
            <a:off x="9449072" y="2066497"/>
            <a:ext cx="1656720" cy="815254"/>
            <a:chOff x="2699259" y="3320948"/>
            <a:chExt cx="1656720" cy="815254"/>
          </a:xfrm>
        </p:grpSpPr>
        <p:sp>
          <p:nvSpPr>
            <p:cNvPr id="30" name="Google Shape;201;p31">
              <a:extLst>
                <a:ext uri="{FF2B5EF4-FFF2-40B4-BE49-F238E27FC236}">
                  <a16:creationId xmlns:a16="http://schemas.microsoft.com/office/drawing/2014/main" id="{BFD4C159-05CF-4D4C-B6B8-7BB5E53D630B}"/>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31" name="Google Shape;202;p31">
              <a:extLst>
                <a:ext uri="{FF2B5EF4-FFF2-40B4-BE49-F238E27FC236}">
                  <a16:creationId xmlns:a16="http://schemas.microsoft.com/office/drawing/2014/main" id="{5DAE32D7-66AE-5D44-9472-866150738F6B}"/>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32" name="Google Shape;203;p31">
              <a:extLst>
                <a:ext uri="{FF2B5EF4-FFF2-40B4-BE49-F238E27FC236}">
                  <a16:creationId xmlns:a16="http://schemas.microsoft.com/office/drawing/2014/main" id="{93355BAC-6ECB-C24D-9B92-99537A0806F6}"/>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33" name="Google Shape;204;p31">
              <a:extLst>
                <a:ext uri="{FF2B5EF4-FFF2-40B4-BE49-F238E27FC236}">
                  <a16:creationId xmlns:a16="http://schemas.microsoft.com/office/drawing/2014/main" id="{2632A35A-E4BC-DF4C-A70B-9A387D90A0E7}"/>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34" name="Google Shape;205;p31">
              <a:extLst>
                <a:ext uri="{FF2B5EF4-FFF2-40B4-BE49-F238E27FC236}">
                  <a16:creationId xmlns:a16="http://schemas.microsoft.com/office/drawing/2014/main" id="{8494829D-CA98-3D47-B00D-35F6A024469B}"/>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35" name="Google Shape;221;p31">
            <a:extLst>
              <a:ext uri="{FF2B5EF4-FFF2-40B4-BE49-F238E27FC236}">
                <a16:creationId xmlns:a16="http://schemas.microsoft.com/office/drawing/2014/main" id="{46A4A679-CD1D-1145-AF82-2E813D1E8DF9}"/>
              </a:ext>
            </a:extLst>
          </p:cNvPr>
          <p:cNvCxnSpPr>
            <a:cxnSpLocks/>
          </p:cNvCxnSpPr>
          <p:nvPr/>
        </p:nvCxnSpPr>
        <p:spPr>
          <a:xfrm flipV="1">
            <a:off x="10278364" y="2460631"/>
            <a:ext cx="397662" cy="400174"/>
          </a:xfrm>
          <a:prstGeom prst="straightConnector1">
            <a:avLst/>
          </a:prstGeom>
          <a:noFill/>
          <a:ln w="28575" cap="flat" cmpd="sng">
            <a:solidFill>
              <a:schemeClr val="dk2"/>
            </a:solidFill>
            <a:prstDash val="solid"/>
            <a:round/>
            <a:headEnd type="oval" w="med" len="med"/>
            <a:tailEnd type="none" w="med" len="med"/>
          </a:ln>
        </p:spPr>
      </p:cxnSp>
      <p:sp>
        <p:nvSpPr>
          <p:cNvPr id="36" name="TextBox 35">
            <a:extLst>
              <a:ext uri="{FF2B5EF4-FFF2-40B4-BE49-F238E27FC236}">
                <a16:creationId xmlns:a16="http://schemas.microsoft.com/office/drawing/2014/main" id="{A81F1BEA-D011-484D-8B29-9B766C7564E8}"/>
              </a:ext>
            </a:extLst>
          </p:cNvPr>
          <p:cNvSpPr txBox="1"/>
          <p:nvPr/>
        </p:nvSpPr>
        <p:spPr>
          <a:xfrm>
            <a:off x="10847618" y="2065655"/>
            <a:ext cx="495649" cy="307777"/>
          </a:xfrm>
          <a:prstGeom prst="rect">
            <a:avLst/>
          </a:prstGeom>
          <a:noFill/>
        </p:spPr>
        <p:txBody>
          <a:bodyPr wrap="none" rtlCol="0">
            <a:spAutoFit/>
          </a:bodyPr>
          <a:lstStyle/>
          <a:p>
            <a:r>
              <a:rPr lang="en-US" sz="1400" b="1" dirty="0"/>
              <a:t>63%</a:t>
            </a:r>
          </a:p>
        </p:txBody>
      </p:sp>
      <p:sp>
        <p:nvSpPr>
          <p:cNvPr id="37" name="Google Shape;199;p31">
            <a:extLst>
              <a:ext uri="{FF2B5EF4-FFF2-40B4-BE49-F238E27FC236}">
                <a16:creationId xmlns:a16="http://schemas.microsoft.com/office/drawing/2014/main" id="{8F470DE7-E497-D84E-98ED-67B0DC69424A}"/>
              </a:ext>
            </a:extLst>
          </p:cNvPr>
          <p:cNvSpPr txBox="1"/>
          <p:nvPr/>
        </p:nvSpPr>
        <p:spPr>
          <a:xfrm>
            <a:off x="9451983" y="4374390"/>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Tune XGB</a:t>
            </a:r>
          </a:p>
        </p:txBody>
      </p:sp>
      <p:grpSp>
        <p:nvGrpSpPr>
          <p:cNvPr id="38" name="Google Shape;200;p31">
            <a:extLst>
              <a:ext uri="{FF2B5EF4-FFF2-40B4-BE49-F238E27FC236}">
                <a16:creationId xmlns:a16="http://schemas.microsoft.com/office/drawing/2014/main" id="{D81137A1-D274-6146-BCA0-F6E1C5E69965}"/>
              </a:ext>
            </a:extLst>
          </p:cNvPr>
          <p:cNvGrpSpPr/>
          <p:nvPr/>
        </p:nvGrpSpPr>
        <p:grpSpPr>
          <a:xfrm>
            <a:off x="9449072" y="3565918"/>
            <a:ext cx="1656720" cy="815254"/>
            <a:chOff x="2699259" y="3320948"/>
            <a:chExt cx="1656720" cy="815254"/>
          </a:xfrm>
        </p:grpSpPr>
        <p:sp>
          <p:nvSpPr>
            <p:cNvPr id="39" name="Google Shape;201;p31">
              <a:extLst>
                <a:ext uri="{FF2B5EF4-FFF2-40B4-BE49-F238E27FC236}">
                  <a16:creationId xmlns:a16="http://schemas.microsoft.com/office/drawing/2014/main" id="{0D202940-2D29-914A-8318-79CBAFA51DDD}"/>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40" name="Google Shape;202;p31">
              <a:extLst>
                <a:ext uri="{FF2B5EF4-FFF2-40B4-BE49-F238E27FC236}">
                  <a16:creationId xmlns:a16="http://schemas.microsoft.com/office/drawing/2014/main" id="{A5058EBA-C020-6A4F-A9A9-1FF3A3755392}"/>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41" name="Google Shape;203;p31">
              <a:extLst>
                <a:ext uri="{FF2B5EF4-FFF2-40B4-BE49-F238E27FC236}">
                  <a16:creationId xmlns:a16="http://schemas.microsoft.com/office/drawing/2014/main" id="{626AAF1F-11E4-764B-828C-76EC55F8C807}"/>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42" name="Google Shape;204;p31">
              <a:extLst>
                <a:ext uri="{FF2B5EF4-FFF2-40B4-BE49-F238E27FC236}">
                  <a16:creationId xmlns:a16="http://schemas.microsoft.com/office/drawing/2014/main" id="{E434CEE8-CA9E-7E48-80FE-A8A610B7EB91}"/>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43" name="Google Shape;205;p31">
              <a:extLst>
                <a:ext uri="{FF2B5EF4-FFF2-40B4-BE49-F238E27FC236}">
                  <a16:creationId xmlns:a16="http://schemas.microsoft.com/office/drawing/2014/main" id="{806911FE-6DF4-8C45-9C80-2E7079D256C9}"/>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44" name="Google Shape;221;p31">
            <a:extLst>
              <a:ext uri="{FF2B5EF4-FFF2-40B4-BE49-F238E27FC236}">
                <a16:creationId xmlns:a16="http://schemas.microsoft.com/office/drawing/2014/main" id="{7667E9BC-8F27-284A-B321-A45621B7E94B}"/>
              </a:ext>
            </a:extLst>
          </p:cNvPr>
          <p:cNvCxnSpPr>
            <a:cxnSpLocks/>
          </p:cNvCxnSpPr>
          <p:nvPr/>
        </p:nvCxnSpPr>
        <p:spPr>
          <a:xfrm flipV="1">
            <a:off x="10278364" y="3920774"/>
            <a:ext cx="315970" cy="439452"/>
          </a:xfrm>
          <a:prstGeom prst="straightConnector1">
            <a:avLst/>
          </a:prstGeom>
          <a:noFill/>
          <a:ln w="28575" cap="flat" cmpd="sng">
            <a:solidFill>
              <a:schemeClr val="dk2"/>
            </a:solidFill>
            <a:prstDash val="solid"/>
            <a:round/>
            <a:headEnd type="oval" w="med" len="med"/>
            <a:tailEnd type="none" w="med" len="med"/>
          </a:ln>
        </p:spPr>
      </p:cxnSp>
      <p:sp>
        <p:nvSpPr>
          <p:cNvPr id="45" name="TextBox 44">
            <a:extLst>
              <a:ext uri="{FF2B5EF4-FFF2-40B4-BE49-F238E27FC236}">
                <a16:creationId xmlns:a16="http://schemas.microsoft.com/office/drawing/2014/main" id="{491F208E-5670-4142-8ADD-907930E049B5}"/>
              </a:ext>
            </a:extLst>
          </p:cNvPr>
          <p:cNvSpPr txBox="1"/>
          <p:nvPr/>
        </p:nvSpPr>
        <p:spPr>
          <a:xfrm>
            <a:off x="10676026" y="3488067"/>
            <a:ext cx="452368" cy="276999"/>
          </a:xfrm>
          <a:prstGeom prst="rect">
            <a:avLst/>
          </a:prstGeom>
          <a:noFill/>
        </p:spPr>
        <p:txBody>
          <a:bodyPr wrap="none" rtlCol="0">
            <a:spAutoFit/>
          </a:bodyPr>
          <a:lstStyle/>
          <a:p>
            <a:r>
              <a:rPr lang="en-US" sz="1200" dirty="0"/>
              <a:t>62%</a:t>
            </a:r>
          </a:p>
        </p:txBody>
      </p:sp>
      <p:sp>
        <p:nvSpPr>
          <p:cNvPr id="3" name="TextBox 2">
            <a:extLst>
              <a:ext uri="{FF2B5EF4-FFF2-40B4-BE49-F238E27FC236}">
                <a16:creationId xmlns:a16="http://schemas.microsoft.com/office/drawing/2014/main" id="{08BA01BC-53D2-8940-92A7-C23779D766F0}"/>
              </a:ext>
            </a:extLst>
          </p:cNvPr>
          <p:cNvSpPr txBox="1"/>
          <p:nvPr/>
        </p:nvSpPr>
        <p:spPr>
          <a:xfrm>
            <a:off x="6935274" y="1470990"/>
            <a:ext cx="4170517" cy="369332"/>
          </a:xfrm>
          <a:prstGeom prst="rect">
            <a:avLst/>
          </a:prstGeom>
          <a:noFill/>
        </p:spPr>
        <p:txBody>
          <a:bodyPr wrap="square" rtlCol="0">
            <a:spAutoFit/>
          </a:bodyPr>
          <a:lstStyle/>
          <a:p>
            <a:pPr algn="ctr"/>
            <a:r>
              <a:rPr lang="en-US" dirty="0"/>
              <a:t>Model Accuracy Test </a:t>
            </a:r>
          </a:p>
        </p:txBody>
      </p:sp>
    </p:spTree>
    <p:extLst>
      <p:ext uri="{BB962C8B-B14F-4D97-AF65-F5344CB8AC3E}">
        <p14:creationId xmlns:p14="http://schemas.microsoft.com/office/powerpoint/2010/main" val="1977868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A42707-014C-4A8B-B13F-C0EAA85FFCE2}"/>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1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6E7F2E45-31D0-2C4F-927C-FFE1875BC085}"/>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Q &amp; A</a:t>
            </a:r>
          </a:p>
        </p:txBody>
      </p:sp>
      <p:cxnSp>
        <p:nvCxnSpPr>
          <p:cNvPr id="16"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492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5">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person holding a cell phone&#10;&#10;Description automatically generated with low confidence">
            <a:extLst>
              <a:ext uri="{FF2B5EF4-FFF2-40B4-BE49-F238E27FC236}">
                <a16:creationId xmlns:a16="http://schemas.microsoft.com/office/drawing/2014/main" id="{E518D59D-6497-4936-A987-B7A78A1AC1EE}"/>
              </a:ext>
            </a:extLst>
          </p:cNvPr>
          <p:cNvPicPr>
            <a:picLocks noChangeAspect="1"/>
          </p:cNvPicPr>
          <p:nvPr/>
        </p:nvPicPr>
        <p:blipFill rotWithShape="1">
          <a:blip r:embed="rId3"/>
          <a:srcRect r="1" b="8311"/>
          <a:stretch/>
        </p:blipFill>
        <p:spPr>
          <a:xfrm>
            <a:off x="7199440" y="10"/>
            <a:ext cx="4992560" cy="6857990"/>
          </a:xfrm>
          <a:prstGeom prst="rect">
            <a:avLst/>
          </a:prstGeom>
          <a:effectLst/>
        </p:spPr>
      </p:pic>
      <p:pic>
        <p:nvPicPr>
          <p:cNvPr id="45" name="Content Placeholder 10" descr="Marker with solid fill">
            <a:extLst>
              <a:ext uri="{FF2B5EF4-FFF2-40B4-BE49-F238E27FC236}">
                <a16:creationId xmlns:a16="http://schemas.microsoft.com/office/drawing/2014/main" id="{8DD15D2B-D759-4EB6-8E75-1EB1D6EE9B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9458" y="2286471"/>
            <a:ext cx="914400" cy="914400"/>
          </a:xfrm>
          <a:prstGeom prst="rect">
            <a:avLst/>
          </a:prstGeom>
        </p:spPr>
      </p:pic>
      <p:sp>
        <p:nvSpPr>
          <p:cNvPr id="47" name="TextBox 46">
            <a:extLst>
              <a:ext uri="{FF2B5EF4-FFF2-40B4-BE49-F238E27FC236}">
                <a16:creationId xmlns:a16="http://schemas.microsoft.com/office/drawing/2014/main" id="{941861F8-B0ED-436D-9F06-F7CC494DE3F9}"/>
              </a:ext>
            </a:extLst>
          </p:cNvPr>
          <p:cNvSpPr txBox="1"/>
          <p:nvPr/>
        </p:nvSpPr>
        <p:spPr>
          <a:xfrm>
            <a:off x="2995735" y="3200871"/>
            <a:ext cx="961846"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Seattle</a:t>
            </a:r>
          </a:p>
        </p:txBody>
      </p:sp>
      <p:pic>
        <p:nvPicPr>
          <p:cNvPr id="60" name="Graphic 59" descr="Home with solid fill">
            <a:extLst>
              <a:ext uri="{FF2B5EF4-FFF2-40B4-BE49-F238E27FC236}">
                <a16:creationId xmlns:a16="http://schemas.microsoft.com/office/drawing/2014/main" id="{5FD06984-37C8-451A-AB0B-19435B8828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247" y="2143617"/>
            <a:ext cx="724331" cy="724331"/>
          </a:xfrm>
          <a:prstGeom prst="rect">
            <a:avLst/>
          </a:prstGeom>
        </p:spPr>
      </p:pic>
      <p:pic>
        <p:nvPicPr>
          <p:cNvPr id="49" name="Graphic 48" descr="Flip calendar with solid fill">
            <a:extLst>
              <a:ext uri="{FF2B5EF4-FFF2-40B4-BE49-F238E27FC236}">
                <a16:creationId xmlns:a16="http://schemas.microsoft.com/office/drawing/2014/main" id="{BEB4D92E-4773-4903-B97F-0B92925D7E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482" y="4484603"/>
            <a:ext cx="914400" cy="914400"/>
          </a:xfrm>
          <a:prstGeom prst="rect">
            <a:avLst/>
          </a:prstGeom>
        </p:spPr>
      </p:pic>
      <p:sp>
        <p:nvSpPr>
          <p:cNvPr id="50" name="TextBox 49">
            <a:extLst>
              <a:ext uri="{FF2B5EF4-FFF2-40B4-BE49-F238E27FC236}">
                <a16:creationId xmlns:a16="http://schemas.microsoft.com/office/drawing/2014/main" id="{0D9638DD-0163-40FD-977C-3549D25EFD86}"/>
              </a:ext>
            </a:extLst>
          </p:cNvPr>
          <p:cNvSpPr txBox="1"/>
          <p:nvPr/>
        </p:nvSpPr>
        <p:spPr>
          <a:xfrm>
            <a:off x="3324931" y="4618638"/>
            <a:ext cx="1196570" cy="646331"/>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Jan – Dec 2016</a:t>
            </a:r>
          </a:p>
        </p:txBody>
      </p:sp>
      <p:sp>
        <p:nvSpPr>
          <p:cNvPr id="52" name="TextBox 51">
            <a:extLst>
              <a:ext uri="{FF2B5EF4-FFF2-40B4-BE49-F238E27FC236}">
                <a16:creationId xmlns:a16="http://schemas.microsoft.com/office/drawing/2014/main" id="{7C5C8DD0-D3A6-475B-A3DC-AD5BB1180808}"/>
              </a:ext>
            </a:extLst>
          </p:cNvPr>
          <p:cNvSpPr txBox="1"/>
          <p:nvPr/>
        </p:nvSpPr>
        <p:spPr>
          <a:xfrm>
            <a:off x="814261" y="3062372"/>
            <a:ext cx="1196570" cy="646331"/>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Airbnb host</a:t>
            </a:r>
          </a:p>
        </p:txBody>
      </p:sp>
      <p:pic>
        <p:nvPicPr>
          <p:cNvPr id="53" name="Graphic 52" descr="Badge Question Mark with solid fill">
            <a:extLst>
              <a:ext uri="{FF2B5EF4-FFF2-40B4-BE49-F238E27FC236}">
                <a16:creationId xmlns:a16="http://schemas.microsoft.com/office/drawing/2014/main" id="{1E0A7219-EA0F-400D-A065-A30864D2A4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13377" y="2297006"/>
            <a:ext cx="906542" cy="906542"/>
          </a:xfrm>
          <a:prstGeom prst="rect">
            <a:avLst/>
          </a:prstGeom>
        </p:spPr>
      </p:pic>
      <p:pic>
        <p:nvPicPr>
          <p:cNvPr id="63" name="Graphic 62" descr="Home with solid fill">
            <a:extLst>
              <a:ext uri="{FF2B5EF4-FFF2-40B4-BE49-F238E27FC236}">
                <a16:creationId xmlns:a16="http://schemas.microsoft.com/office/drawing/2014/main" id="{0EB3E8D2-C17A-4F00-8CD3-C04BC2039B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3658" y="2143617"/>
            <a:ext cx="724331" cy="724331"/>
          </a:xfrm>
          <a:prstGeom prst="rect">
            <a:avLst/>
          </a:prstGeom>
        </p:spPr>
      </p:pic>
      <p:sp>
        <p:nvSpPr>
          <p:cNvPr id="54" name="TextBox 53">
            <a:extLst>
              <a:ext uri="{FF2B5EF4-FFF2-40B4-BE49-F238E27FC236}">
                <a16:creationId xmlns:a16="http://schemas.microsoft.com/office/drawing/2014/main" id="{CD2AF591-701C-4923-A521-30F6C8C2C908}"/>
              </a:ext>
            </a:extLst>
          </p:cNvPr>
          <p:cNvSpPr txBox="1"/>
          <p:nvPr/>
        </p:nvSpPr>
        <p:spPr>
          <a:xfrm>
            <a:off x="4499302" y="3203548"/>
            <a:ext cx="2134693"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Question</a:t>
            </a:r>
          </a:p>
        </p:txBody>
      </p:sp>
      <p:sp>
        <p:nvSpPr>
          <p:cNvPr id="58" name="Title 57">
            <a:extLst>
              <a:ext uri="{FF2B5EF4-FFF2-40B4-BE49-F238E27FC236}">
                <a16:creationId xmlns:a16="http://schemas.microsoft.com/office/drawing/2014/main" id="{5F880E0B-6602-4B2C-80F4-35C9663A1AA7}"/>
              </a:ext>
            </a:extLst>
          </p:cNvPr>
          <p:cNvSpPr>
            <a:spLocks noGrp="1"/>
          </p:cNvSpPr>
          <p:nvPr>
            <p:ph type="title"/>
          </p:nvPr>
        </p:nvSpPr>
        <p:spPr/>
        <p:txBody>
          <a:bodyPr/>
          <a:lstStyle/>
          <a:p>
            <a:r>
              <a:rPr lang="en-US" dirty="0"/>
              <a:t>Case study</a:t>
            </a:r>
          </a:p>
        </p:txBody>
      </p:sp>
      <p:pic>
        <p:nvPicPr>
          <p:cNvPr id="61" name="Graphic 60" descr="User with solid fill">
            <a:extLst>
              <a:ext uri="{FF2B5EF4-FFF2-40B4-BE49-F238E27FC236}">
                <a16:creationId xmlns:a16="http://schemas.microsoft.com/office/drawing/2014/main" id="{EBF13873-9BA2-4A98-831D-098081C4A3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7237" y="2249961"/>
            <a:ext cx="914400" cy="914400"/>
          </a:xfrm>
          <a:prstGeom prst="rect">
            <a:avLst/>
          </a:prstGeom>
        </p:spPr>
      </p:pic>
    </p:spTree>
    <p:extLst>
      <p:ext uri="{BB962C8B-B14F-4D97-AF65-F5344CB8AC3E}">
        <p14:creationId xmlns:p14="http://schemas.microsoft.com/office/powerpoint/2010/main" val="1280660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picture containing text, electronics, computer&#10;&#10;Description automatically generated">
            <a:extLst>
              <a:ext uri="{FF2B5EF4-FFF2-40B4-BE49-F238E27FC236}">
                <a16:creationId xmlns:a16="http://schemas.microsoft.com/office/drawing/2014/main" id="{35AD57EC-6D84-4384-8584-7D72F0F59DA8}"/>
              </a:ext>
            </a:extLst>
          </p:cNvPr>
          <p:cNvPicPr>
            <a:picLocks noChangeAspect="1"/>
          </p:cNvPicPr>
          <p:nvPr/>
        </p:nvPicPr>
        <p:blipFill rotWithShape="1">
          <a:blip r:embed="rId3"/>
          <a:srcRect l="23555" t="-1" r="19683" b="-1"/>
          <a:stretch/>
        </p:blipFill>
        <p:spPr>
          <a:xfrm>
            <a:off x="7572906" y="10"/>
            <a:ext cx="5831733" cy="6857990"/>
          </a:xfrm>
          <a:prstGeom prst="rect">
            <a:avLst/>
          </a:prstGeom>
          <a:effectLst/>
        </p:spPr>
      </p:pic>
      <p:sp>
        <p:nvSpPr>
          <p:cNvPr id="31" name="TextBox 30">
            <a:extLst>
              <a:ext uri="{FF2B5EF4-FFF2-40B4-BE49-F238E27FC236}">
                <a16:creationId xmlns:a16="http://schemas.microsoft.com/office/drawing/2014/main" id="{AFE9C982-5908-4A64-B57D-3C1121908BC7}"/>
              </a:ext>
            </a:extLst>
          </p:cNvPr>
          <p:cNvSpPr txBox="1"/>
          <p:nvPr/>
        </p:nvSpPr>
        <p:spPr>
          <a:xfrm>
            <a:off x="5821361" y="2400152"/>
            <a:ext cx="1592907"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Latitude</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Longitude</a:t>
            </a:r>
          </a:p>
          <a:p>
            <a:pPr marL="285750" indent="-285750">
              <a:buFont typeface="Arial" panose="020B0604020202020204" pitchFamily="34" charset="0"/>
              <a:buChar char="•"/>
            </a:pPr>
            <a:r>
              <a:rPr lang="en-US" dirty="0">
                <a:solidFill>
                  <a:schemeClr val="bg2">
                    <a:lumMod val="75000"/>
                  </a:schemeClr>
                </a:solidFill>
                <a:latin typeface="Calibri" panose="020F0502020204030204" pitchFamily="34" charset="0"/>
                <a:cs typeface="Calibri" panose="020F0502020204030204" pitchFamily="34" charset="0"/>
              </a:rPr>
              <a:t>Zip code</a:t>
            </a:r>
          </a:p>
        </p:txBody>
      </p:sp>
      <p:pic>
        <p:nvPicPr>
          <p:cNvPr id="34" name="Content Placeholder 10" descr="Marker with solid fill">
            <a:extLst>
              <a:ext uri="{FF2B5EF4-FFF2-40B4-BE49-F238E27FC236}">
                <a16:creationId xmlns:a16="http://schemas.microsoft.com/office/drawing/2014/main" id="{14695E73-F301-46DE-B2BD-48329D39B3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27501" y="1579284"/>
            <a:ext cx="914400" cy="914400"/>
          </a:xfrm>
          <a:prstGeom prst="rect">
            <a:avLst/>
          </a:prstGeom>
        </p:spPr>
      </p:pic>
      <p:pic>
        <p:nvPicPr>
          <p:cNvPr id="35" name="Graphic 34" descr="Money with solid fill">
            <a:extLst>
              <a:ext uri="{FF2B5EF4-FFF2-40B4-BE49-F238E27FC236}">
                <a16:creationId xmlns:a16="http://schemas.microsoft.com/office/drawing/2014/main" id="{73E1C792-DC03-4C63-A4BF-6A03191ECC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3027" y="1626621"/>
            <a:ext cx="914400" cy="914400"/>
          </a:xfrm>
          <a:prstGeom prst="rect">
            <a:avLst/>
          </a:prstGeom>
        </p:spPr>
      </p:pic>
      <p:pic>
        <p:nvPicPr>
          <p:cNvPr id="36" name="Graphic 35" descr="Home with solid fill">
            <a:extLst>
              <a:ext uri="{FF2B5EF4-FFF2-40B4-BE49-F238E27FC236}">
                <a16:creationId xmlns:a16="http://schemas.microsoft.com/office/drawing/2014/main" id="{CC83C6C5-CCA9-4883-A1F1-8DA031BAA6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1074" y="1562553"/>
            <a:ext cx="914400" cy="914400"/>
          </a:xfrm>
          <a:prstGeom prst="rect">
            <a:avLst/>
          </a:prstGeom>
        </p:spPr>
      </p:pic>
      <p:sp>
        <p:nvSpPr>
          <p:cNvPr id="37" name="TextBox 36">
            <a:extLst>
              <a:ext uri="{FF2B5EF4-FFF2-40B4-BE49-F238E27FC236}">
                <a16:creationId xmlns:a16="http://schemas.microsoft.com/office/drawing/2014/main" id="{3CC2FD24-7071-4E4E-83C8-5D7BFDE13448}"/>
              </a:ext>
            </a:extLst>
          </p:cNvPr>
          <p:cNvSpPr txBox="1"/>
          <p:nvPr/>
        </p:nvSpPr>
        <p:spPr>
          <a:xfrm>
            <a:off x="2954057" y="2491578"/>
            <a:ext cx="2616150"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Availability</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Property type</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Accommodates</a:t>
            </a:r>
          </a:p>
          <a:p>
            <a:pPr marL="285750" indent="-285750">
              <a:buFont typeface="Arial" panose="020B0604020202020204" pitchFamily="34" charset="0"/>
              <a:buChar char="•"/>
            </a:pPr>
            <a:r>
              <a:rPr lang="en-US" dirty="0">
                <a:solidFill>
                  <a:schemeClr val="bg2">
                    <a:lumMod val="75000"/>
                  </a:schemeClr>
                </a:solidFill>
                <a:latin typeface="Calibri" panose="020F0502020204030204" pitchFamily="34" charset="0"/>
                <a:cs typeface="Calibri" panose="020F0502020204030204" pitchFamily="34" charset="0"/>
              </a:rPr>
              <a:t>Room type</a:t>
            </a:r>
          </a:p>
          <a:p>
            <a:pPr marL="285750" indent="-285750">
              <a:buFont typeface="Arial" panose="020B0604020202020204" pitchFamily="34" charset="0"/>
              <a:buChar char="•"/>
            </a:pPr>
            <a:r>
              <a:rPr lang="en-US" dirty="0">
                <a:solidFill>
                  <a:schemeClr val="bg2">
                    <a:lumMod val="75000"/>
                  </a:schemeClr>
                </a:solidFill>
                <a:latin typeface="Calibri" panose="020F0502020204030204" pitchFamily="34" charset="0"/>
                <a:cs typeface="Calibri" panose="020F0502020204030204" pitchFamily="34" charset="0"/>
              </a:rPr>
              <a:t>Number of bathrooms</a:t>
            </a:r>
          </a:p>
          <a:p>
            <a:pPr marL="285750" indent="-285750">
              <a:buFont typeface="Arial" panose="020B0604020202020204" pitchFamily="34" charset="0"/>
              <a:buChar char="•"/>
            </a:pPr>
            <a:r>
              <a:rPr lang="en-US" dirty="0">
                <a:solidFill>
                  <a:schemeClr val="bg2">
                    <a:lumMod val="75000"/>
                  </a:schemeClr>
                </a:solidFill>
                <a:latin typeface="Calibri" panose="020F0502020204030204" pitchFamily="34" charset="0"/>
                <a:cs typeface="Calibri" panose="020F0502020204030204" pitchFamily="34" charset="0"/>
              </a:rPr>
              <a:t>Number of bedrooms</a:t>
            </a:r>
          </a:p>
        </p:txBody>
      </p:sp>
      <p:sp>
        <p:nvSpPr>
          <p:cNvPr id="38" name="TextBox 37">
            <a:extLst>
              <a:ext uri="{FF2B5EF4-FFF2-40B4-BE49-F238E27FC236}">
                <a16:creationId xmlns:a16="http://schemas.microsoft.com/office/drawing/2014/main" id="{0D3C896D-3C0C-4B7C-A102-1C8969503CDE}"/>
              </a:ext>
            </a:extLst>
          </p:cNvPr>
          <p:cNvSpPr txBox="1"/>
          <p:nvPr/>
        </p:nvSpPr>
        <p:spPr>
          <a:xfrm>
            <a:off x="817956" y="2540222"/>
            <a:ext cx="1801827"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Booking price</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Cleaning fee</a:t>
            </a:r>
          </a:p>
        </p:txBody>
      </p:sp>
      <p:pic>
        <p:nvPicPr>
          <p:cNvPr id="39" name="Graphic 38" descr="Rating 3 Star with solid fill">
            <a:extLst>
              <a:ext uri="{FF2B5EF4-FFF2-40B4-BE49-F238E27FC236}">
                <a16:creationId xmlns:a16="http://schemas.microsoft.com/office/drawing/2014/main" id="{DF569936-3A69-4169-B42B-34DA704C1C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13905" y="4290209"/>
            <a:ext cx="914400" cy="914400"/>
          </a:xfrm>
          <a:prstGeom prst="rect">
            <a:avLst/>
          </a:prstGeom>
        </p:spPr>
      </p:pic>
      <p:sp>
        <p:nvSpPr>
          <p:cNvPr id="40" name="TextBox 39">
            <a:extLst>
              <a:ext uri="{FF2B5EF4-FFF2-40B4-BE49-F238E27FC236}">
                <a16:creationId xmlns:a16="http://schemas.microsoft.com/office/drawing/2014/main" id="{66DE6D42-2AA0-4133-9934-C1EC3350F2BE}"/>
              </a:ext>
            </a:extLst>
          </p:cNvPr>
          <p:cNvSpPr txBox="1"/>
          <p:nvPr/>
        </p:nvSpPr>
        <p:spPr>
          <a:xfrm>
            <a:off x="2795420" y="5148405"/>
            <a:ext cx="2933425"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75000"/>
                  </a:schemeClr>
                </a:solidFill>
                <a:latin typeface="Calibri" panose="020F0502020204030204" pitchFamily="34" charset="0"/>
                <a:cs typeface="Calibri" panose="020F0502020204030204" pitchFamily="34" charset="0"/>
              </a:rPr>
              <a:t>Review score rating</a:t>
            </a:r>
          </a:p>
          <a:p>
            <a:pPr marL="285750" indent="-285750">
              <a:buFont typeface="Arial" panose="020B0604020202020204" pitchFamily="34" charset="0"/>
              <a:buChar char="•"/>
            </a:pPr>
            <a:r>
              <a:rPr lang="en-US" dirty="0">
                <a:solidFill>
                  <a:schemeClr val="bg2">
                    <a:lumMod val="75000"/>
                  </a:schemeClr>
                </a:solidFill>
                <a:latin typeface="Calibri" panose="020F0502020204030204" pitchFamily="34" charset="0"/>
                <a:cs typeface="Calibri" panose="020F0502020204030204" pitchFamily="34" charset="0"/>
              </a:rPr>
              <a:t>Review score cleanliness</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
        <p:nvSpPr>
          <p:cNvPr id="30" name="Title 29">
            <a:extLst>
              <a:ext uri="{FF2B5EF4-FFF2-40B4-BE49-F238E27FC236}">
                <a16:creationId xmlns:a16="http://schemas.microsoft.com/office/drawing/2014/main" id="{768FF6D4-4B12-4A58-B6B7-CEEB7A05DB0B}"/>
              </a:ext>
            </a:extLst>
          </p:cNvPr>
          <p:cNvSpPr>
            <a:spLocks noGrp="1"/>
          </p:cNvSpPr>
          <p:nvPr>
            <p:ph type="title"/>
          </p:nvPr>
        </p:nvSpPr>
        <p:spPr/>
        <p:txBody>
          <a:bodyPr/>
          <a:lstStyle/>
          <a:p>
            <a:r>
              <a:rPr lang="en-US" dirty="0"/>
              <a:t>Data</a:t>
            </a:r>
          </a:p>
        </p:txBody>
      </p:sp>
      <p:pic>
        <p:nvPicPr>
          <p:cNvPr id="44" name="Graphic 43" descr="Flip calendar with solid fill">
            <a:extLst>
              <a:ext uri="{FF2B5EF4-FFF2-40B4-BE49-F238E27FC236}">
                <a16:creationId xmlns:a16="http://schemas.microsoft.com/office/drawing/2014/main" id="{0AE116BE-8A2A-415A-BB3F-28E37DCEC7E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3220" y="4470410"/>
            <a:ext cx="914400" cy="914400"/>
          </a:xfrm>
          <a:prstGeom prst="rect">
            <a:avLst/>
          </a:prstGeom>
        </p:spPr>
      </p:pic>
      <p:sp>
        <p:nvSpPr>
          <p:cNvPr id="45" name="TextBox 44">
            <a:extLst>
              <a:ext uri="{FF2B5EF4-FFF2-40B4-BE49-F238E27FC236}">
                <a16:creationId xmlns:a16="http://schemas.microsoft.com/office/drawing/2014/main" id="{94A4A472-8B26-418F-9A1C-AE0C837B2EAD}"/>
              </a:ext>
            </a:extLst>
          </p:cNvPr>
          <p:cNvSpPr txBox="1"/>
          <p:nvPr/>
        </p:nvSpPr>
        <p:spPr>
          <a:xfrm>
            <a:off x="817957" y="5335367"/>
            <a:ext cx="1592907"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Date</a:t>
            </a:r>
          </a:p>
          <a:p>
            <a:pPr algn="ct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3306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D603FBE-F41F-4C4F-B12F-C3093EAEB693}"/>
              </a:ext>
            </a:extLst>
          </p:cNvPr>
          <p:cNvSpPr txBox="1"/>
          <p:nvPr/>
        </p:nvSpPr>
        <p:spPr>
          <a:xfrm>
            <a:off x="7537450" y="5308600"/>
            <a:ext cx="184731" cy="369332"/>
          </a:xfrm>
          <a:prstGeom prst="rect">
            <a:avLst/>
          </a:prstGeom>
          <a:noFill/>
        </p:spPr>
        <p:txBody>
          <a:bodyPr wrap="none" rtlCol="0">
            <a:spAutoFit/>
          </a:bodyPr>
          <a:lstStyle/>
          <a:p>
            <a:endParaRPr lang="en-US" dirty="0"/>
          </a:p>
        </p:txBody>
      </p:sp>
      <p:sp>
        <p:nvSpPr>
          <p:cNvPr id="4" name="Title 3">
            <a:extLst>
              <a:ext uri="{FF2B5EF4-FFF2-40B4-BE49-F238E27FC236}">
                <a16:creationId xmlns:a16="http://schemas.microsoft.com/office/drawing/2014/main" id="{6F5BF3FA-92B7-46F8-9571-9BA3B8183EA3}"/>
              </a:ext>
            </a:extLst>
          </p:cNvPr>
          <p:cNvSpPr>
            <a:spLocks noGrp="1"/>
          </p:cNvSpPr>
          <p:nvPr>
            <p:ph type="title"/>
          </p:nvPr>
        </p:nvSpPr>
        <p:spPr/>
        <p:txBody>
          <a:bodyPr/>
          <a:lstStyle/>
          <a:p>
            <a:r>
              <a:rPr lang="en-US" dirty="0"/>
              <a:t>Exploratory analysis</a:t>
            </a:r>
          </a:p>
        </p:txBody>
      </p:sp>
      <p:pic>
        <p:nvPicPr>
          <p:cNvPr id="3" name="Picture 2" descr="A picture containing indoor, floor, building, furniture&#10;&#10;Description automatically generated">
            <a:extLst>
              <a:ext uri="{FF2B5EF4-FFF2-40B4-BE49-F238E27FC236}">
                <a16:creationId xmlns:a16="http://schemas.microsoft.com/office/drawing/2014/main" id="{B1833757-40E0-428C-A07A-2EE4FD612DCA}"/>
              </a:ext>
            </a:extLst>
          </p:cNvPr>
          <p:cNvPicPr>
            <a:picLocks noChangeAspect="1"/>
          </p:cNvPicPr>
          <p:nvPr/>
        </p:nvPicPr>
        <p:blipFill>
          <a:blip r:embed="rId3"/>
          <a:stretch>
            <a:fillRect/>
          </a:stretch>
        </p:blipFill>
        <p:spPr>
          <a:xfrm>
            <a:off x="7620000" y="0"/>
            <a:ext cx="4572000" cy="6858000"/>
          </a:xfrm>
          <a:prstGeom prst="rect">
            <a:avLst/>
          </a:prstGeom>
        </p:spPr>
      </p:pic>
      <p:pic>
        <p:nvPicPr>
          <p:cNvPr id="12290" name="Picture 2" descr="No description available.">
            <a:extLst>
              <a:ext uri="{FF2B5EF4-FFF2-40B4-BE49-F238E27FC236}">
                <a16:creationId xmlns:a16="http://schemas.microsoft.com/office/drawing/2014/main" id="{08D2CB3B-36A9-4E80-8E84-BEB6623287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914" y="1825625"/>
            <a:ext cx="66675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632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D603FBE-F41F-4C4F-B12F-C3093EAEB693}"/>
              </a:ext>
            </a:extLst>
          </p:cNvPr>
          <p:cNvSpPr txBox="1"/>
          <p:nvPr/>
        </p:nvSpPr>
        <p:spPr>
          <a:xfrm>
            <a:off x="7537450" y="5308600"/>
            <a:ext cx="184731" cy="369332"/>
          </a:xfrm>
          <a:prstGeom prst="rect">
            <a:avLst/>
          </a:prstGeom>
          <a:noFill/>
        </p:spPr>
        <p:txBody>
          <a:bodyPr wrap="none" rtlCol="0">
            <a:spAutoFit/>
          </a:bodyPr>
          <a:lstStyle/>
          <a:p>
            <a:endParaRPr lang="en-US" dirty="0"/>
          </a:p>
        </p:txBody>
      </p:sp>
      <p:sp>
        <p:nvSpPr>
          <p:cNvPr id="4" name="Title 3">
            <a:extLst>
              <a:ext uri="{FF2B5EF4-FFF2-40B4-BE49-F238E27FC236}">
                <a16:creationId xmlns:a16="http://schemas.microsoft.com/office/drawing/2014/main" id="{6F5BF3FA-92B7-46F8-9571-9BA3B8183EA3}"/>
              </a:ext>
            </a:extLst>
          </p:cNvPr>
          <p:cNvSpPr>
            <a:spLocks noGrp="1"/>
          </p:cNvSpPr>
          <p:nvPr>
            <p:ph type="title"/>
          </p:nvPr>
        </p:nvSpPr>
        <p:spPr/>
        <p:txBody>
          <a:bodyPr/>
          <a:lstStyle/>
          <a:p>
            <a:r>
              <a:rPr lang="en-US" dirty="0"/>
              <a:t>Exploratory analysis</a:t>
            </a:r>
          </a:p>
        </p:txBody>
      </p:sp>
      <p:graphicFrame>
        <p:nvGraphicFramePr>
          <p:cNvPr id="15" name="Table 16">
            <a:extLst>
              <a:ext uri="{FF2B5EF4-FFF2-40B4-BE49-F238E27FC236}">
                <a16:creationId xmlns:a16="http://schemas.microsoft.com/office/drawing/2014/main" id="{DDE62B10-8C1B-394C-A9A9-7D6A05F08C09}"/>
              </a:ext>
            </a:extLst>
          </p:cNvPr>
          <p:cNvGraphicFramePr>
            <a:graphicFrameLocks noGrp="1"/>
          </p:cNvGraphicFramePr>
          <p:nvPr>
            <p:ph idx="1"/>
          </p:nvPr>
        </p:nvGraphicFramePr>
        <p:xfrm>
          <a:off x="838200" y="1904887"/>
          <a:ext cx="5786274" cy="3183216"/>
        </p:xfrm>
        <a:graphic>
          <a:graphicData uri="http://schemas.openxmlformats.org/drawingml/2006/table">
            <a:tbl>
              <a:tblPr firstRow="1" bandRow="1">
                <a:tableStyleId>{F5AB1C69-6EDB-4FF4-983F-18BD219EF322}</a:tableStyleId>
              </a:tblPr>
              <a:tblGrid>
                <a:gridCol w="1568362">
                  <a:extLst>
                    <a:ext uri="{9D8B030D-6E8A-4147-A177-3AD203B41FA5}">
                      <a16:colId xmlns:a16="http://schemas.microsoft.com/office/drawing/2014/main" val="2620707845"/>
                    </a:ext>
                  </a:extLst>
                </a:gridCol>
                <a:gridCol w="2013973">
                  <a:extLst>
                    <a:ext uri="{9D8B030D-6E8A-4147-A177-3AD203B41FA5}">
                      <a16:colId xmlns:a16="http://schemas.microsoft.com/office/drawing/2014/main" val="1109910057"/>
                    </a:ext>
                  </a:extLst>
                </a:gridCol>
                <a:gridCol w="2203939">
                  <a:extLst>
                    <a:ext uri="{9D8B030D-6E8A-4147-A177-3AD203B41FA5}">
                      <a16:colId xmlns:a16="http://schemas.microsoft.com/office/drawing/2014/main" val="1104789224"/>
                    </a:ext>
                  </a:extLst>
                </a:gridCol>
              </a:tblGrid>
              <a:tr h="688356">
                <a:tc>
                  <a:txBody>
                    <a:bodyPr/>
                    <a:lstStyle/>
                    <a:p>
                      <a:pPr algn="ctr"/>
                      <a:r>
                        <a:rPr lang="en-US" sz="1800" b="1" dirty="0"/>
                        <a:t>Property</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Average Price</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Average Cleaning fee</a:t>
                      </a:r>
                      <a:endParaRPr lang="en-US"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630661628"/>
                  </a:ext>
                </a:extLst>
              </a:tr>
              <a:tr h="623715">
                <a:tc>
                  <a:txBody>
                    <a:bodyPr/>
                    <a:lstStyle/>
                    <a:p>
                      <a:r>
                        <a:rPr lang="en-US" sz="1800" b="1" dirty="0"/>
                        <a:t>House</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$132</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$42</a:t>
                      </a:r>
                      <a:endParaRPr lang="en-US"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77462052"/>
                  </a:ext>
                </a:extLst>
              </a:tr>
              <a:tr h="6237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Apartment</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$123</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$39</a:t>
                      </a:r>
                      <a:endParaRPr lang="en-US"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15499997"/>
                  </a:ext>
                </a:extLst>
              </a:tr>
              <a:tr h="623715">
                <a:tc>
                  <a:txBody>
                    <a:bodyPr/>
                    <a:lstStyle/>
                    <a:p>
                      <a:r>
                        <a:rPr lang="en-US" sz="1800" b="1" dirty="0"/>
                        <a:t>Condominium</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$151</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$55</a:t>
                      </a:r>
                      <a:endParaRPr lang="en-US"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310359453"/>
                  </a:ext>
                </a:extLst>
              </a:tr>
              <a:tr h="623715">
                <a:tc>
                  <a:txBody>
                    <a:bodyPr/>
                    <a:lstStyle/>
                    <a:p>
                      <a:r>
                        <a:rPr lang="en-US" sz="1800" b="1" dirty="0"/>
                        <a:t>Loft</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$136</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$37</a:t>
                      </a:r>
                      <a:endParaRPr lang="en-US"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144746341"/>
                  </a:ext>
                </a:extLst>
              </a:tr>
            </a:tbl>
          </a:graphicData>
        </a:graphic>
      </p:graphicFrame>
      <p:pic>
        <p:nvPicPr>
          <p:cNvPr id="5" name="Picture 4" descr="A living room with a blue couch&#10;&#10;Description automatically generated with medium confidence">
            <a:extLst>
              <a:ext uri="{FF2B5EF4-FFF2-40B4-BE49-F238E27FC236}">
                <a16:creationId xmlns:a16="http://schemas.microsoft.com/office/drawing/2014/main" id="{66BD85E8-CA5C-4677-A568-0566CF071A09}"/>
              </a:ext>
            </a:extLst>
          </p:cNvPr>
          <p:cNvPicPr>
            <a:picLocks noChangeAspect="1"/>
          </p:cNvPicPr>
          <p:nvPr/>
        </p:nvPicPr>
        <p:blipFill>
          <a:blip r:embed="rId3"/>
          <a:stretch>
            <a:fillRect/>
          </a:stretch>
        </p:blipFill>
        <p:spPr>
          <a:xfrm>
            <a:off x="7628904" y="0"/>
            <a:ext cx="4563096" cy="6858000"/>
          </a:xfrm>
          <a:prstGeom prst="rect">
            <a:avLst/>
          </a:prstGeom>
        </p:spPr>
      </p:pic>
    </p:spTree>
    <p:extLst>
      <p:ext uri="{BB962C8B-B14F-4D97-AF65-F5344CB8AC3E}">
        <p14:creationId xmlns:p14="http://schemas.microsoft.com/office/powerpoint/2010/main" val="384349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Chart, bar chart&#10;&#10;Description automatically generated">
            <a:extLst>
              <a:ext uri="{FF2B5EF4-FFF2-40B4-BE49-F238E27FC236}">
                <a16:creationId xmlns:a16="http://schemas.microsoft.com/office/drawing/2014/main" id="{D5FFD561-8EC3-8D47-A3B1-716564D5C92D}"/>
              </a:ext>
            </a:extLst>
          </p:cNvPr>
          <p:cNvPicPr>
            <a:picLocks noChangeAspect="1"/>
          </p:cNvPicPr>
          <p:nvPr/>
        </p:nvPicPr>
        <p:blipFill rotWithShape="1">
          <a:blip r:embed="rId3"/>
          <a:srcRect r="1334"/>
          <a:stretch/>
        </p:blipFill>
        <p:spPr>
          <a:xfrm>
            <a:off x="6454590" y="2238804"/>
            <a:ext cx="4606780" cy="2836456"/>
          </a:xfrm>
          <a:prstGeom prst="rect">
            <a:avLst/>
          </a:prstGeom>
        </p:spPr>
      </p:pic>
      <p:pic>
        <p:nvPicPr>
          <p:cNvPr id="5" name="Content Placeholder 4" descr="Chart, bar chart&#10;&#10;Description automatically generated">
            <a:extLst>
              <a:ext uri="{FF2B5EF4-FFF2-40B4-BE49-F238E27FC236}">
                <a16:creationId xmlns:a16="http://schemas.microsoft.com/office/drawing/2014/main" id="{3B3AB971-931F-3740-BF61-3C2913CFF081}"/>
              </a:ext>
            </a:extLst>
          </p:cNvPr>
          <p:cNvPicPr>
            <a:picLocks noChangeAspect="1"/>
          </p:cNvPicPr>
          <p:nvPr/>
        </p:nvPicPr>
        <p:blipFill>
          <a:blip r:embed="rId4"/>
          <a:stretch>
            <a:fillRect/>
          </a:stretch>
        </p:blipFill>
        <p:spPr>
          <a:xfrm>
            <a:off x="888766" y="2238804"/>
            <a:ext cx="4965129" cy="2867360"/>
          </a:xfrm>
          <a:prstGeom prst="rect">
            <a:avLst/>
          </a:prstGeom>
        </p:spPr>
      </p:pic>
      <p:sp>
        <p:nvSpPr>
          <p:cNvPr id="13" name="TextBox 12">
            <a:extLst>
              <a:ext uri="{FF2B5EF4-FFF2-40B4-BE49-F238E27FC236}">
                <a16:creationId xmlns:a16="http://schemas.microsoft.com/office/drawing/2014/main" id="{DD603FBE-F41F-4C4F-B12F-C3093EAEB693}"/>
              </a:ext>
            </a:extLst>
          </p:cNvPr>
          <p:cNvSpPr txBox="1"/>
          <p:nvPr/>
        </p:nvSpPr>
        <p:spPr>
          <a:xfrm>
            <a:off x="7537450" y="5308600"/>
            <a:ext cx="184731" cy="369332"/>
          </a:xfrm>
          <a:prstGeom prst="rect">
            <a:avLst/>
          </a:prstGeom>
          <a:noFill/>
        </p:spPr>
        <p:txBody>
          <a:bodyPr wrap="none" rtlCol="0">
            <a:spAutoFit/>
          </a:bodyPr>
          <a:lstStyle/>
          <a:p>
            <a:endParaRPr lang="en-US" dirty="0"/>
          </a:p>
        </p:txBody>
      </p:sp>
      <p:sp>
        <p:nvSpPr>
          <p:cNvPr id="4" name="Title 3">
            <a:extLst>
              <a:ext uri="{FF2B5EF4-FFF2-40B4-BE49-F238E27FC236}">
                <a16:creationId xmlns:a16="http://schemas.microsoft.com/office/drawing/2014/main" id="{6F5BF3FA-92B7-46F8-9571-9BA3B8183EA3}"/>
              </a:ext>
            </a:extLst>
          </p:cNvPr>
          <p:cNvSpPr>
            <a:spLocks noGrp="1"/>
          </p:cNvSpPr>
          <p:nvPr>
            <p:ph type="title"/>
          </p:nvPr>
        </p:nvSpPr>
        <p:spPr/>
        <p:txBody>
          <a:bodyPr/>
          <a:lstStyle/>
          <a:p>
            <a:r>
              <a:rPr lang="en-US" dirty="0"/>
              <a:t>Exploratory analysis</a:t>
            </a:r>
          </a:p>
        </p:txBody>
      </p:sp>
    </p:spTree>
    <p:extLst>
      <p:ext uri="{BB962C8B-B14F-4D97-AF65-F5344CB8AC3E}">
        <p14:creationId xmlns:p14="http://schemas.microsoft.com/office/powerpoint/2010/main" val="249313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picture containing text, electronics, computer&#10;&#10;Description automatically generated">
            <a:extLst>
              <a:ext uri="{FF2B5EF4-FFF2-40B4-BE49-F238E27FC236}">
                <a16:creationId xmlns:a16="http://schemas.microsoft.com/office/drawing/2014/main" id="{35AD57EC-6D84-4384-8584-7D72F0F59DA8}"/>
              </a:ext>
            </a:extLst>
          </p:cNvPr>
          <p:cNvPicPr>
            <a:picLocks noChangeAspect="1"/>
          </p:cNvPicPr>
          <p:nvPr/>
        </p:nvPicPr>
        <p:blipFill rotWithShape="1">
          <a:blip r:embed="rId3"/>
          <a:srcRect l="23555" t="-1" r="19683" b="-1"/>
          <a:stretch/>
        </p:blipFill>
        <p:spPr>
          <a:xfrm>
            <a:off x="7572906" y="10"/>
            <a:ext cx="5831733" cy="6857990"/>
          </a:xfrm>
          <a:prstGeom prst="rect">
            <a:avLst/>
          </a:prstGeom>
          <a:effectLst/>
        </p:spPr>
      </p:pic>
      <p:sp>
        <p:nvSpPr>
          <p:cNvPr id="30" name="Title 29">
            <a:extLst>
              <a:ext uri="{FF2B5EF4-FFF2-40B4-BE49-F238E27FC236}">
                <a16:creationId xmlns:a16="http://schemas.microsoft.com/office/drawing/2014/main" id="{768FF6D4-4B12-4A58-B6B7-CEEB7A05DB0B}"/>
              </a:ext>
            </a:extLst>
          </p:cNvPr>
          <p:cNvSpPr>
            <a:spLocks noGrp="1"/>
          </p:cNvSpPr>
          <p:nvPr>
            <p:ph type="title"/>
          </p:nvPr>
        </p:nvSpPr>
        <p:spPr/>
        <p:txBody>
          <a:bodyPr/>
          <a:lstStyle/>
          <a:p>
            <a:r>
              <a:rPr lang="en-US" dirty="0"/>
              <a:t>Exploratory analysis</a:t>
            </a:r>
          </a:p>
        </p:txBody>
      </p:sp>
      <p:grpSp>
        <p:nvGrpSpPr>
          <p:cNvPr id="12" name="Group 11">
            <a:extLst>
              <a:ext uri="{FF2B5EF4-FFF2-40B4-BE49-F238E27FC236}">
                <a16:creationId xmlns:a16="http://schemas.microsoft.com/office/drawing/2014/main" id="{1875F07E-CB4B-48AE-BDCE-7BA1FB0F421F}"/>
              </a:ext>
            </a:extLst>
          </p:cNvPr>
          <p:cNvGrpSpPr/>
          <p:nvPr/>
        </p:nvGrpSpPr>
        <p:grpSpPr>
          <a:xfrm>
            <a:off x="1194572" y="4845978"/>
            <a:ext cx="1592907" cy="1428204"/>
            <a:chOff x="1207116" y="2903208"/>
            <a:chExt cx="1592907" cy="1428204"/>
          </a:xfrm>
        </p:grpSpPr>
        <p:sp>
          <p:nvSpPr>
            <p:cNvPr id="45" name="TextBox 44">
              <a:extLst>
                <a:ext uri="{FF2B5EF4-FFF2-40B4-BE49-F238E27FC236}">
                  <a16:creationId xmlns:a16="http://schemas.microsoft.com/office/drawing/2014/main" id="{94A4A472-8B26-418F-9A1C-AE0C837B2EAD}"/>
                </a:ext>
              </a:extLst>
            </p:cNvPr>
            <p:cNvSpPr txBox="1"/>
            <p:nvPr/>
          </p:nvSpPr>
          <p:spPr>
            <a:xfrm>
              <a:off x="1207116" y="3962080"/>
              <a:ext cx="1592907"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Spatial </a:t>
              </a:r>
            </a:p>
          </p:txBody>
        </p:sp>
        <p:pic>
          <p:nvPicPr>
            <p:cNvPr id="15" name="Graphic 14" descr="Map with pin outline">
              <a:extLst>
                <a:ext uri="{FF2B5EF4-FFF2-40B4-BE49-F238E27FC236}">
                  <a16:creationId xmlns:a16="http://schemas.microsoft.com/office/drawing/2014/main" id="{9E7BF5F1-C0FA-4599-B0B7-BD4AA2C118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46370" y="2903208"/>
              <a:ext cx="914400" cy="914400"/>
            </a:xfrm>
            <a:prstGeom prst="rect">
              <a:avLst/>
            </a:prstGeom>
          </p:spPr>
        </p:pic>
      </p:grpSp>
      <p:grpSp>
        <p:nvGrpSpPr>
          <p:cNvPr id="13" name="Group 12">
            <a:extLst>
              <a:ext uri="{FF2B5EF4-FFF2-40B4-BE49-F238E27FC236}">
                <a16:creationId xmlns:a16="http://schemas.microsoft.com/office/drawing/2014/main" id="{D725671B-6247-414A-BB30-7E2B50DB6753}"/>
              </a:ext>
            </a:extLst>
          </p:cNvPr>
          <p:cNvGrpSpPr/>
          <p:nvPr/>
        </p:nvGrpSpPr>
        <p:grpSpPr>
          <a:xfrm>
            <a:off x="1194572" y="2788309"/>
            <a:ext cx="1592907" cy="1458914"/>
            <a:chOff x="-23269" y="2824702"/>
            <a:chExt cx="1592907" cy="1458914"/>
          </a:xfrm>
        </p:grpSpPr>
        <p:pic>
          <p:nvPicPr>
            <p:cNvPr id="3" name="Graphic 2" descr="Monthly calendar outline">
              <a:extLst>
                <a:ext uri="{FF2B5EF4-FFF2-40B4-BE49-F238E27FC236}">
                  <a16:creationId xmlns:a16="http://schemas.microsoft.com/office/drawing/2014/main" id="{EF42F06A-C851-43A7-BE0A-B1C40793CC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985" y="2824702"/>
              <a:ext cx="914400" cy="914400"/>
            </a:xfrm>
            <a:prstGeom prst="rect">
              <a:avLst/>
            </a:prstGeom>
          </p:spPr>
        </p:pic>
        <p:sp>
          <p:nvSpPr>
            <p:cNvPr id="18" name="TextBox 17">
              <a:extLst>
                <a:ext uri="{FF2B5EF4-FFF2-40B4-BE49-F238E27FC236}">
                  <a16:creationId xmlns:a16="http://schemas.microsoft.com/office/drawing/2014/main" id="{380D7D0C-9FB5-4645-AD56-85E102A2FE34}"/>
                </a:ext>
              </a:extLst>
            </p:cNvPr>
            <p:cNvSpPr txBox="1"/>
            <p:nvPr/>
          </p:nvSpPr>
          <p:spPr>
            <a:xfrm>
              <a:off x="-23269" y="3914284"/>
              <a:ext cx="1592907"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Temporal </a:t>
              </a:r>
            </a:p>
          </p:txBody>
        </p:sp>
      </p:grpSp>
      <p:sp>
        <p:nvSpPr>
          <p:cNvPr id="21" name="TextBox 20">
            <a:extLst>
              <a:ext uri="{FF2B5EF4-FFF2-40B4-BE49-F238E27FC236}">
                <a16:creationId xmlns:a16="http://schemas.microsoft.com/office/drawing/2014/main" id="{21DEC738-EDF3-41CD-8CD7-B634027EE3AA}"/>
              </a:ext>
            </a:extLst>
          </p:cNvPr>
          <p:cNvSpPr txBox="1"/>
          <p:nvPr/>
        </p:nvSpPr>
        <p:spPr>
          <a:xfrm>
            <a:off x="1130280" y="2274505"/>
            <a:ext cx="1813337" cy="369332"/>
          </a:xfrm>
          <a:prstGeom prst="rect">
            <a:avLst/>
          </a:prstGeom>
          <a:noFill/>
        </p:spPr>
        <p:txBody>
          <a:bodyPr wrap="square">
            <a:spAutoFit/>
          </a:bodyPr>
          <a:lstStyle/>
          <a:p>
            <a:pPr algn="ctr"/>
            <a:r>
              <a:rPr lang="en-US" b="1" dirty="0">
                <a:latin typeface="Calibri" panose="020F0502020204030204" pitchFamily="34" charset="0"/>
                <a:cs typeface="Calibri" panose="020F0502020204030204" pitchFamily="34" charset="0"/>
              </a:rPr>
              <a:t>Type of analysis</a:t>
            </a:r>
          </a:p>
        </p:txBody>
      </p:sp>
      <p:sp>
        <p:nvSpPr>
          <p:cNvPr id="23" name="TextBox 22">
            <a:extLst>
              <a:ext uri="{FF2B5EF4-FFF2-40B4-BE49-F238E27FC236}">
                <a16:creationId xmlns:a16="http://schemas.microsoft.com/office/drawing/2014/main" id="{38005C27-245F-4613-8568-26B9065764A5}"/>
              </a:ext>
            </a:extLst>
          </p:cNvPr>
          <p:cNvSpPr txBox="1"/>
          <p:nvPr/>
        </p:nvSpPr>
        <p:spPr>
          <a:xfrm>
            <a:off x="4206868" y="3938163"/>
            <a:ext cx="1592907"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Unit </a:t>
            </a:r>
          </a:p>
        </p:txBody>
      </p:sp>
      <p:sp>
        <p:nvSpPr>
          <p:cNvPr id="26" name="TextBox 25">
            <a:extLst>
              <a:ext uri="{FF2B5EF4-FFF2-40B4-BE49-F238E27FC236}">
                <a16:creationId xmlns:a16="http://schemas.microsoft.com/office/drawing/2014/main" id="{ACF81DCB-509F-4EEB-BD80-06430D1AFCBE}"/>
              </a:ext>
            </a:extLst>
          </p:cNvPr>
          <p:cNvSpPr txBox="1"/>
          <p:nvPr/>
        </p:nvSpPr>
        <p:spPr>
          <a:xfrm>
            <a:off x="4122223" y="5904850"/>
            <a:ext cx="1592907"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Zip code </a:t>
            </a:r>
          </a:p>
        </p:txBody>
      </p:sp>
      <p:sp>
        <p:nvSpPr>
          <p:cNvPr id="28" name="TextBox 27">
            <a:extLst>
              <a:ext uri="{FF2B5EF4-FFF2-40B4-BE49-F238E27FC236}">
                <a16:creationId xmlns:a16="http://schemas.microsoft.com/office/drawing/2014/main" id="{58314161-A2DE-48EA-A312-07E5F29C8426}"/>
              </a:ext>
            </a:extLst>
          </p:cNvPr>
          <p:cNvSpPr txBox="1"/>
          <p:nvPr/>
        </p:nvSpPr>
        <p:spPr>
          <a:xfrm>
            <a:off x="4629289" y="2274505"/>
            <a:ext cx="1813337" cy="369332"/>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Scale</a:t>
            </a:r>
          </a:p>
        </p:txBody>
      </p:sp>
      <p:pic>
        <p:nvPicPr>
          <p:cNvPr id="8" name="Graphic 7" descr="Home outline">
            <a:extLst>
              <a:ext uri="{FF2B5EF4-FFF2-40B4-BE49-F238E27FC236}">
                <a16:creationId xmlns:a16="http://schemas.microsoft.com/office/drawing/2014/main" id="{431767EF-7920-4B59-8C84-6CFD7AAB85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55620" y="4992502"/>
            <a:ext cx="914400" cy="914400"/>
          </a:xfrm>
          <a:prstGeom prst="rect">
            <a:avLst/>
          </a:prstGeom>
        </p:spPr>
      </p:pic>
      <p:pic>
        <p:nvPicPr>
          <p:cNvPr id="41" name="Graphic 40" descr="Home outline">
            <a:extLst>
              <a:ext uri="{FF2B5EF4-FFF2-40B4-BE49-F238E27FC236}">
                <a16:creationId xmlns:a16="http://schemas.microsoft.com/office/drawing/2014/main" id="{C622FECA-A12A-4297-B5C9-2DAA437974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85375" y="4990450"/>
            <a:ext cx="914400" cy="914400"/>
          </a:xfrm>
          <a:prstGeom prst="rect">
            <a:avLst/>
          </a:prstGeom>
        </p:spPr>
      </p:pic>
      <p:pic>
        <p:nvPicPr>
          <p:cNvPr id="42" name="Graphic 41" descr="Home outline">
            <a:extLst>
              <a:ext uri="{FF2B5EF4-FFF2-40B4-BE49-F238E27FC236}">
                <a16:creationId xmlns:a16="http://schemas.microsoft.com/office/drawing/2014/main" id="{73834FFC-16C5-473F-BEA8-47E79396CC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46121" y="2995815"/>
            <a:ext cx="914400" cy="914400"/>
          </a:xfrm>
          <a:prstGeom prst="rect">
            <a:avLst/>
          </a:prstGeom>
        </p:spPr>
      </p:pic>
      <p:sp>
        <p:nvSpPr>
          <p:cNvPr id="43" name="Content Placeholder 9">
            <a:extLst>
              <a:ext uri="{FF2B5EF4-FFF2-40B4-BE49-F238E27FC236}">
                <a16:creationId xmlns:a16="http://schemas.microsoft.com/office/drawing/2014/main" id="{A0234019-860A-4D2A-8592-B40173D2C6AE}"/>
              </a:ext>
            </a:extLst>
          </p:cNvPr>
          <p:cNvSpPr txBox="1">
            <a:spLocks/>
          </p:cNvSpPr>
          <p:nvPr/>
        </p:nvSpPr>
        <p:spPr>
          <a:xfrm>
            <a:off x="870291" y="1523235"/>
            <a:ext cx="5086620" cy="9687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accent5">
                    <a:lumMod val="75000"/>
                  </a:schemeClr>
                </a:solidFill>
              </a:rPr>
              <a:t>→ BOOKING PRICE + AVAILABILITY</a:t>
            </a:r>
          </a:p>
        </p:txBody>
      </p:sp>
    </p:spTree>
    <p:extLst>
      <p:ext uri="{BB962C8B-B14F-4D97-AF65-F5344CB8AC3E}">
        <p14:creationId xmlns:p14="http://schemas.microsoft.com/office/powerpoint/2010/main" val="174112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9851EA0-3465-4AD8-91C3-06C633F7149B}"/>
              </a:ext>
            </a:extLst>
          </p:cNvPr>
          <p:cNvSpPr txBox="1">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Exploratory analysis</a:t>
            </a:r>
          </a:p>
        </p:txBody>
      </p:sp>
      <p:pic>
        <p:nvPicPr>
          <p:cNvPr id="7170" name="Picture 2" descr="No description available.">
            <a:extLst>
              <a:ext uri="{FF2B5EF4-FFF2-40B4-BE49-F238E27FC236}">
                <a16:creationId xmlns:a16="http://schemas.microsoft.com/office/drawing/2014/main" id="{249FAB1D-F164-4958-AC00-71B7EC3281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705" y="2095616"/>
            <a:ext cx="9652740" cy="41368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EB9AD7F-AD38-4676-93D0-312D035A2A25}"/>
              </a:ext>
            </a:extLst>
          </p:cNvPr>
          <p:cNvSpPr txBox="1"/>
          <p:nvPr/>
        </p:nvSpPr>
        <p:spPr>
          <a:xfrm>
            <a:off x="903718" y="1471580"/>
            <a:ext cx="6097424" cy="461665"/>
          </a:xfrm>
          <a:prstGeom prst="rect">
            <a:avLst/>
          </a:prstGeom>
          <a:noFill/>
        </p:spPr>
        <p:txBody>
          <a:bodyPr wrap="square">
            <a:spAutoFit/>
          </a:bodyPr>
          <a:lstStyle/>
          <a:p>
            <a:r>
              <a:rPr lang="en-US" sz="2400" b="1" dirty="0">
                <a:solidFill>
                  <a:schemeClr val="accent5">
                    <a:lumMod val="75000"/>
                  </a:schemeClr>
                </a:solidFill>
              </a:rPr>
              <a:t>→ BOOKING PRICE </a:t>
            </a:r>
            <a:endParaRPr lang="en-US" sz="2400" dirty="0"/>
          </a:p>
        </p:txBody>
      </p:sp>
    </p:spTree>
    <p:extLst>
      <p:ext uri="{BB962C8B-B14F-4D97-AF65-F5344CB8AC3E}">
        <p14:creationId xmlns:p14="http://schemas.microsoft.com/office/powerpoint/2010/main" val="1527297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5013</TotalTime>
  <Words>1240</Words>
  <Application>Microsoft Macintosh PowerPoint</Application>
  <PresentationFormat>Widescreen</PresentationFormat>
  <Paragraphs>215</Paragraphs>
  <Slides>24</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Airbnb Cleaning fee Analysis</vt:lpstr>
      <vt:lpstr>Outline</vt:lpstr>
      <vt:lpstr>Case study</vt:lpstr>
      <vt:lpstr>Data</vt:lpstr>
      <vt:lpstr>Exploratory analysis</vt:lpstr>
      <vt:lpstr>Exploratory analysis</vt:lpstr>
      <vt:lpstr>Exploratory analysis</vt:lpstr>
      <vt:lpstr>Exploratory analysis</vt:lpstr>
      <vt:lpstr>Exploratory analysis</vt:lpstr>
      <vt:lpstr>PowerPoint Presentation</vt:lpstr>
      <vt:lpstr>Exploratory analysis</vt:lpstr>
      <vt:lpstr>Exploratory analysis</vt:lpstr>
      <vt:lpstr>Exploratory analysis</vt:lpstr>
      <vt:lpstr>Exploratory analysis</vt:lpstr>
      <vt:lpstr>Exploratory analysis</vt:lpstr>
      <vt:lpstr>Exploratory analysis</vt:lpstr>
      <vt:lpstr>PowerPoint Presentation</vt:lpstr>
      <vt:lpstr>PowerPoint Presentation</vt:lpstr>
      <vt:lpstr>Summary</vt:lpstr>
      <vt:lpstr>Prediction model</vt:lpstr>
      <vt:lpstr>Feature Selection &amp; Data Split</vt:lpstr>
      <vt:lpstr>Models Result</vt:lpstr>
      <vt:lpstr>Models tuning</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3: Airbnb</dc:title>
  <dc:creator>Pedro Rodriguez</dc:creator>
  <cp:lastModifiedBy>Pedro Rodriguez</cp:lastModifiedBy>
  <cp:revision>59</cp:revision>
  <dcterms:created xsi:type="dcterms:W3CDTF">2021-04-01T20:07:30Z</dcterms:created>
  <dcterms:modified xsi:type="dcterms:W3CDTF">2021-04-06T23:41:13Z</dcterms:modified>
</cp:coreProperties>
</file>